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7"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2FFF02-3346-410F-89F9-B0BC2362669A}" v="1" dt="2025-11-26T15:26:12.5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02"/>
    <p:restoredTop sz="94641"/>
  </p:normalViewPr>
  <p:slideViewPr>
    <p:cSldViewPr snapToGrid="0">
      <p:cViewPr varScale="1">
        <p:scale>
          <a:sx n="56" d="100"/>
          <a:sy n="56" d="100"/>
        </p:scale>
        <p:origin x="105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317DCF89-EB19-4E1D-AC1F-41968E43653B}"/>
    <pc:docChg chg="custSel modSld">
      <pc:chgData name="Amy Lockwood" userId="bf96066a-cde7-4570-ab17-c96b31bedbf8" providerId="ADAL" clId="{317DCF89-EB19-4E1D-AC1F-41968E43653B}" dt="2025-11-07T12:22:16.179" v="2" actId="6549"/>
      <pc:docMkLst>
        <pc:docMk/>
      </pc:docMkLst>
      <pc:sldChg chg="modSp mod">
        <pc:chgData name="Amy Lockwood" userId="bf96066a-cde7-4570-ab17-c96b31bedbf8" providerId="ADAL" clId="{317DCF89-EB19-4E1D-AC1F-41968E43653B}" dt="2025-11-07T12:22:16.179" v="2" actId="6549"/>
        <pc:sldMkLst>
          <pc:docMk/>
          <pc:sldMk cId="312741976" sldId="277"/>
        </pc:sldMkLst>
        <pc:spChg chg="mod">
          <ac:chgData name="Amy Lockwood" userId="bf96066a-cde7-4570-ab17-c96b31bedbf8" providerId="ADAL" clId="{317DCF89-EB19-4E1D-AC1F-41968E43653B}" dt="2025-11-07T12:22:16.179" v="2" actId="6549"/>
          <ac:spMkLst>
            <pc:docMk/>
            <pc:sldMk cId="312741976" sldId="277"/>
            <ac:spMk id="18" creationId="{EFCB2C1D-47CC-8068-ECF7-8A8D2282EC0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26/11/2025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26/11/2025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3" Type="http://schemas.openxmlformats.org/officeDocument/2006/relationships/image" Target="../media/image75.png"/><Relationship Id="rId7" Type="http://schemas.openxmlformats.org/officeDocument/2006/relationships/image" Target="../media/image79.png"/><Relationship Id="rId12" Type="http://schemas.openxmlformats.org/officeDocument/2006/relationships/image" Target="../media/image84.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 Id="rId14" Type="http://schemas.openxmlformats.org/officeDocument/2006/relationships/image" Target="../media/image86.png"/></Relationships>
</file>

<file path=ppt/slides/_rels/slide3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3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blue and white background&#10;&#10;AI-generated content may be incorrect.">
            <a:extLst>
              <a:ext uri="{FF2B5EF4-FFF2-40B4-BE49-F238E27FC236}">
                <a16:creationId xmlns:a16="http://schemas.microsoft.com/office/drawing/2014/main" id="{C8A3123F-D56F-3873-90FE-85AF3B1511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6" name="Picture 5" descr="A black rectangle with white text&#10;&#10;AI-generated content may be incorrect.">
            <a:extLst>
              <a:ext uri="{FF2B5EF4-FFF2-40B4-BE49-F238E27FC236}">
                <a16:creationId xmlns:a16="http://schemas.microsoft.com/office/drawing/2014/main" id="{FDEC3D36-3283-EF9E-8FDB-69E8419C1D8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5" name="Group 4">
            <a:extLst>
              <a:ext uri="{FF2B5EF4-FFF2-40B4-BE49-F238E27FC236}">
                <a16:creationId xmlns:a16="http://schemas.microsoft.com/office/drawing/2014/main" id="{9C3B4FDB-432B-5F62-D697-68C6E2A0230A}"/>
              </a:ext>
            </a:extLst>
          </p:cNvPr>
          <p:cNvGrpSpPr/>
          <p:nvPr/>
        </p:nvGrpSpPr>
        <p:grpSpPr>
          <a:xfrm>
            <a:off x="0" y="1259632"/>
            <a:ext cx="12194242" cy="5075853"/>
            <a:chOff x="0" y="1259632"/>
            <a:chExt cx="12194242" cy="5075853"/>
          </a:xfrm>
        </p:grpSpPr>
        <p:pic>
          <p:nvPicPr>
            <p:cNvPr id="7" name="Picture 6">
              <a:extLst>
                <a:ext uri="{FF2B5EF4-FFF2-40B4-BE49-F238E27FC236}">
                  <a16:creationId xmlns:a16="http://schemas.microsoft.com/office/drawing/2014/main" id="{5547F4A0-176D-70D4-BDA5-267D15BBBD8B}"/>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1782143"/>
              <a:ext cx="12194242" cy="4186858"/>
            </a:xfrm>
            <a:prstGeom prst="rect">
              <a:avLst/>
            </a:prstGeom>
          </p:spPr>
        </p:pic>
        <p:pic>
          <p:nvPicPr>
            <p:cNvPr id="8" name="Picture 7" descr="A computer chip with text on it&#10;&#10;AI-generated content may be incorrect.">
              <a:extLst>
                <a:ext uri="{FF2B5EF4-FFF2-40B4-BE49-F238E27FC236}">
                  <a16:creationId xmlns:a16="http://schemas.microsoft.com/office/drawing/2014/main" id="{7B1A2BA8-A0AB-3A61-FC24-AC16EB823DFE}"/>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124130" y="1259632"/>
              <a:ext cx="3937519" cy="5075853"/>
            </a:xfrm>
            <a:prstGeom prst="rect">
              <a:avLst/>
            </a:prstGeom>
          </p:spPr>
        </p:pic>
      </p:grpSp>
    </p:spTree>
    <p:custDataLst>
      <p:tags r:id="rId1"/>
    </p:custDataLst>
    <p:extLst>
      <p:ext uri="{BB962C8B-B14F-4D97-AF65-F5344CB8AC3E}">
        <p14:creationId xmlns:p14="http://schemas.microsoft.com/office/powerpoint/2010/main" val="106775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DD090-1D32-BB0C-B91B-21BC1B060A98}"/>
            </a:ext>
          </a:extLst>
        </p:cNvPr>
        <p:cNvGrpSpPr/>
        <p:nvPr/>
      </p:nvGrpSpPr>
      <p:grpSpPr>
        <a:xfrm>
          <a:off x="0" y="0"/>
          <a:ext cx="0" cy="0"/>
          <a:chOff x="0" y="0"/>
          <a:chExt cx="0" cy="0"/>
        </a:xfrm>
      </p:grpSpPr>
      <p:pic>
        <p:nvPicPr>
          <p:cNvPr id="5" name="Picture 4" descr="A yellow and white object&#10;&#10;AI-generated content may be incorrect.">
            <a:extLst>
              <a:ext uri="{FF2B5EF4-FFF2-40B4-BE49-F238E27FC236}">
                <a16:creationId xmlns:a16="http://schemas.microsoft.com/office/drawing/2014/main" id="{044B01AC-549F-33C2-ACCF-1F2FB37E1F0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703FD997-69B6-51EA-0AFD-4F3718439A9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A9F036F-350F-DC42-8554-A229D613BED1}"/>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environmental impact</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002DE74C-F941-AF9C-C5EA-8B417F83D3EC}"/>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B716583-CF1E-A5B9-573E-9B16EC78F147}"/>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8A4571BB-3DD4-FFA7-7198-903D9118A056}"/>
                </a:ext>
              </a:extLst>
            </p:cNvPr>
            <p:cNvSpPr txBox="1"/>
            <p:nvPr/>
          </p:nvSpPr>
          <p:spPr>
            <a:xfrm>
              <a:off x="990600" y="5060082"/>
              <a:ext cx="10016362" cy="939488"/>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start to use generative AI tools for everyday tasks such as helping them </a:t>
              </a:r>
            </a:p>
            <a:p>
              <a:r>
                <a:rPr lang="en-GB" sz="1835" dirty="0">
                  <a:latin typeface="Verdana" panose="020B0604030504040204" pitchFamily="34" charset="0"/>
                  <a:ea typeface="Verdana" panose="020B0604030504040204" pitchFamily="34" charset="0"/>
                  <a:cs typeface="Verdana" panose="020B0604030504040204" pitchFamily="34" charset="0"/>
                </a:rPr>
                <a:t>to decide what to cook, what to write in a birthday card and what the weather </a:t>
              </a:r>
            </a:p>
            <a:p>
              <a:r>
                <a:rPr lang="en-GB" sz="1835" dirty="0">
                  <a:latin typeface="Verdana" panose="020B0604030504040204" pitchFamily="34" charset="0"/>
                  <a:ea typeface="Verdana" panose="020B0604030504040204" pitchFamily="34" charset="0"/>
                  <a:cs typeface="Verdana" panose="020B0604030504040204" pitchFamily="34" charset="0"/>
                </a:rPr>
                <a:t>will be like.</a:t>
              </a:r>
            </a:p>
          </p:txBody>
        </p:sp>
        <p:sp>
          <p:nvSpPr>
            <p:cNvPr id="3" name="TextBox 2">
              <a:extLst>
                <a:ext uri="{FF2B5EF4-FFF2-40B4-BE49-F238E27FC236}">
                  <a16:creationId xmlns:a16="http://schemas.microsoft.com/office/drawing/2014/main" id="{48FC843F-0CAE-BD45-5AFF-51D23C75EF8D}"/>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
        <p:nvSpPr>
          <p:cNvPr id="7" name="TextBox 6">
            <a:extLst>
              <a:ext uri="{FF2B5EF4-FFF2-40B4-BE49-F238E27FC236}">
                <a16:creationId xmlns:a16="http://schemas.microsoft.com/office/drawing/2014/main" id="{623CCF50-E3EE-6136-802F-89BB1684FEA8}"/>
              </a:ext>
            </a:extLst>
          </p:cNvPr>
          <p:cNvSpPr txBox="1"/>
          <p:nvPr/>
        </p:nvSpPr>
        <p:spPr>
          <a:xfrm>
            <a:off x="1132993" y="1434940"/>
            <a:ext cx="10025545" cy="939488"/>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Large generative AI models like Chat GPT and Google Gemini have been found to consume far more energy and resources than a simple search. These models use a lot of electricity and the cooling for their data centres requires a lot of water. </a:t>
            </a:r>
          </a:p>
        </p:txBody>
      </p:sp>
      <p:sp>
        <p:nvSpPr>
          <p:cNvPr id="11" name="TextBox 10">
            <a:extLst>
              <a:ext uri="{FF2B5EF4-FFF2-40B4-BE49-F238E27FC236}">
                <a16:creationId xmlns:a16="http://schemas.microsoft.com/office/drawing/2014/main" id="{49EE976F-222E-B86D-A958-A8D84A7AB910}"/>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2" name="TextBox 11">
            <a:extLst>
              <a:ext uri="{FF2B5EF4-FFF2-40B4-BE49-F238E27FC236}">
                <a16:creationId xmlns:a16="http://schemas.microsoft.com/office/drawing/2014/main" id="{1A299D16-5E94-DDFE-5C9B-0BC4FB9242BA}"/>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spTree>
    <p:extLst>
      <p:ext uri="{BB962C8B-B14F-4D97-AF65-F5344CB8AC3E}">
        <p14:creationId xmlns:p14="http://schemas.microsoft.com/office/powerpoint/2010/main" val="152910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9A73A-C9F1-9ED7-85FE-DD61C95FDAC1}"/>
            </a:ext>
          </a:extLst>
        </p:cNvPr>
        <p:cNvGrpSpPr/>
        <p:nvPr/>
      </p:nvGrpSpPr>
      <p:grpSpPr>
        <a:xfrm>
          <a:off x="0" y="0"/>
          <a:ext cx="0" cy="0"/>
          <a:chOff x="0" y="0"/>
          <a:chExt cx="0" cy="0"/>
        </a:xfrm>
      </p:grpSpPr>
      <p:pic>
        <p:nvPicPr>
          <p:cNvPr id="5" name="Picture 4" descr="A yellow square with white spots&#10;&#10;AI-generated content may be incorrect.">
            <a:extLst>
              <a:ext uri="{FF2B5EF4-FFF2-40B4-BE49-F238E27FC236}">
                <a16:creationId xmlns:a16="http://schemas.microsoft.com/office/drawing/2014/main" id="{5109ADA5-9CBC-BDFF-E374-5D862AD1562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894B199C-2119-9B44-C9D7-70DE5F01F9AB}"/>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3A395E6F-165F-492A-5DD0-09542103C44E}"/>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deepfake videos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B980E51-F48A-11C4-43E8-EEE9438E09A3}"/>
              </a:ext>
            </a:extLst>
          </p:cNvPr>
          <p:cNvSpPr txBox="1"/>
          <p:nvPr/>
        </p:nvSpPr>
        <p:spPr>
          <a:xfrm>
            <a:off x="1132994" y="1618839"/>
            <a:ext cx="9912068"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technology can be used to add another person’s face to an existing video or to create a film showing somebody doing something that they did not. AI </a:t>
            </a:r>
          </a:p>
          <a:p>
            <a:r>
              <a:rPr lang="en-GB" sz="1835" dirty="0">
                <a:latin typeface="Verdana" panose="020B0604030504040204" pitchFamily="34" charset="0"/>
                <a:ea typeface="Verdana" panose="020B0604030504040204" pitchFamily="34" charset="0"/>
                <a:cs typeface="Verdana" panose="020B0604030504040204" pitchFamily="34" charset="0"/>
              </a:rPr>
              <a:t>technology is able to create increasingly realistic voices and movements in </a:t>
            </a:r>
          </a:p>
          <a:p>
            <a:r>
              <a:rPr lang="en-GB" sz="1835" dirty="0">
                <a:latin typeface="Verdana" panose="020B0604030504040204" pitchFamily="34" charset="0"/>
                <a:ea typeface="Verdana" panose="020B0604030504040204" pitchFamily="34" charset="0"/>
                <a:cs typeface="Verdana" panose="020B0604030504040204" pitchFamily="34" charset="0"/>
              </a:rPr>
              <a:t>these deepfake videos. </a:t>
            </a:r>
          </a:p>
        </p:txBody>
      </p:sp>
      <p:sp>
        <p:nvSpPr>
          <p:cNvPr id="16" name="TextBox 15">
            <a:extLst>
              <a:ext uri="{FF2B5EF4-FFF2-40B4-BE49-F238E27FC236}">
                <a16:creationId xmlns:a16="http://schemas.microsoft.com/office/drawing/2014/main" id="{55DFB900-9355-3943-3772-EC86856461B9}"/>
              </a:ext>
            </a:extLst>
          </p:cNvPr>
          <p:cNvSpPr txBox="1"/>
          <p:nvPr/>
        </p:nvSpPr>
        <p:spPr>
          <a:xfrm>
            <a:off x="1132994" y="2877094"/>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839B4381-D856-5F8C-0A39-D54770D682C6}"/>
              </a:ext>
            </a:extLst>
          </p:cNvPr>
          <p:cNvSpPr txBox="1"/>
          <p:nvPr/>
        </p:nvSpPr>
        <p:spPr>
          <a:xfrm>
            <a:off x="1132994" y="3324576"/>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4" name="Group 3">
            <a:extLst>
              <a:ext uri="{FF2B5EF4-FFF2-40B4-BE49-F238E27FC236}">
                <a16:creationId xmlns:a16="http://schemas.microsoft.com/office/drawing/2014/main" id="{6A8A8ACA-3F1D-BC39-6D0E-8C24BBF410EB}"/>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F1B5774-19BE-0EFE-608E-4D462D2BEFF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9B1A0F38-0494-8CFC-2930-0921A43C9AD9}"/>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Many of the first deepfake videos put the faces of female celebrities onto pornographic videos. Women and girls are still more likely to be impacted by this issue than men and boys. We are now seeing deepfakes used for scams and deepfakes of politicians. </a:t>
              </a:r>
            </a:p>
          </p:txBody>
        </p:sp>
        <p:sp>
          <p:nvSpPr>
            <p:cNvPr id="3" name="TextBox 2">
              <a:extLst>
                <a:ext uri="{FF2B5EF4-FFF2-40B4-BE49-F238E27FC236}">
                  <a16:creationId xmlns:a16="http://schemas.microsoft.com/office/drawing/2014/main" id="{7ED84B6D-6515-CB58-BEE4-09BE519A7202}"/>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185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56BFE-C7A5-8BCE-8B83-7E964B9DC708}"/>
            </a:ext>
          </a:extLst>
        </p:cNvPr>
        <p:cNvGrpSpPr/>
        <p:nvPr/>
      </p:nvGrpSpPr>
      <p:grpSpPr>
        <a:xfrm>
          <a:off x="0" y="0"/>
          <a:ext cx="0" cy="0"/>
          <a:chOff x="0" y="0"/>
          <a:chExt cx="0" cy="0"/>
        </a:xfrm>
      </p:grpSpPr>
      <p:pic>
        <p:nvPicPr>
          <p:cNvPr id="6" name="Picture 5" descr="A yellow and white background&#10;&#10;AI-generated content may be incorrect.">
            <a:extLst>
              <a:ext uri="{FF2B5EF4-FFF2-40B4-BE49-F238E27FC236}">
                <a16:creationId xmlns:a16="http://schemas.microsoft.com/office/drawing/2014/main" id="{E3E268E6-948D-F8FF-BD52-9A40DF4B3F0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9" name="Picture 8" descr="A black and white screen&#10;&#10;AI-generated content may be incorrect.">
            <a:extLst>
              <a:ext uri="{FF2B5EF4-FFF2-40B4-BE49-F238E27FC236}">
                <a16:creationId xmlns:a16="http://schemas.microsoft.com/office/drawing/2014/main" id="{F1FD9969-C41D-8FEE-AB89-56B52A73E86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14339" y="1042989"/>
            <a:ext cx="5681662" cy="2671762"/>
          </a:xfrm>
          <a:prstGeom prst="rect">
            <a:avLst/>
          </a:prstGeom>
        </p:spPr>
      </p:pic>
      <p:pic>
        <p:nvPicPr>
          <p:cNvPr id="11" name="Picture 10" descr="A black and white screen&#10;&#10;AI-generated content may be incorrect.">
            <a:extLst>
              <a:ext uri="{FF2B5EF4-FFF2-40B4-BE49-F238E27FC236}">
                <a16:creationId xmlns:a16="http://schemas.microsoft.com/office/drawing/2014/main" id="{F05A83C5-DBF1-985F-EE2D-186BB9AF27B3}"/>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085354" y="3714751"/>
            <a:ext cx="5673258" cy="2714624"/>
          </a:xfrm>
          <a:prstGeom prst="rect">
            <a:avLst/>
          </a:prstGeom>
        </p:spPr>
      </p:pic>
      <p:pic>
        <p:nvPicPr>
          <p:cNvPr id="12" name="Picture 11" descr="A black and white screen&#10;&#10;AI-generated content may be incorrect.">
            <a:extLst>
              <a:ext uri="{FF2B5EF4-FFF2-40B4-BE49-F238E27FC236}">
                <a16:creationId xmlns:a16="http://schemas.microsoft.com/office/drawing/2014/main" id="{CE099367-5408-5F40-3838-FA85E685301B}"/>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22742" y="3714751"/>
            <a:ext cx="5673258" cy="2714624"/>
          </a:xfrm>
          <a:prstGeom prst="rect">
            <a:avLst/>
          </a:prstGeom>
        </p:spPr>
      </p:pic>
      <p:pic>
        <p:nvPicPr>
          <p:cNvPr id="13" name="Picture 12" descr="A black and white screen&#10;&#10;AI-generated content may be incorrect.">
            <a:extLst>
              <a:ext uri="{FF2B5EF4-FFF2-40B4-BE49-F238E27FC236}">
                <a16:creationId xmlns:a16="http://schemas.microsoft.com/office/drawing/2014/main" id="{2FD86A65-D617-744F-6CC7-83C842ABBBF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EB54B238-DDC1-BD73-B94D-17DE57DBE9AC}"/>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Extra time: discussion points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93F1EF7-1BA3-AB07-E602-22E4D2EBCD81}"/>
              </a:ext>
            </a:extLst>
          </p:cNvPr>
          <p:cNvSpPr txBox="1"/>
          <p:nvPr/>
        </p:nvSpPr>
        <p:spPr>
          <a:xfrm>
            <a:off x="662985" y="1720798"/>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is generative AI making us more or less productive?</a:t>
            </a:r>
          </a:p>
        </p:txBody>
      </p:sp>
      <p:sp>
        <p:nvSpPr>
          <p:cNvPr id="3" name="TextBox 2">
            <a:extLst>
              <a:ext uri="{FF2B5EF4-FFF2-40B4-BE49-F238E27FC236}">
                <a16:creationId xmlns:a16="http://schemas.microsoft.com/office/drawing/2014/main" id="{32E6A391-0A46-1B18-5600-6EE435D95669}"/>
              </a:ext>
            </a:extLst>
          </p:cNvPr>
          <p:cNvSpPr txBox="1"/>
          <p:nvPr/>
        </p:nvSpPr>
        <p:spPr>
          <a:xfrm>
            <a:off x="662986" y="1259939"/>
            <a:ext cx="3070028"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dependency </a:t>
            </a:r>
          </a:p>
        </p:txBody>
      </p:sp>
      <p:sp>
        <p:nvSpPr>
          <p:cNvPr id="20" name="TextBox 19">
            <a:extLst>
              <a:ext uri="{FF2B5EF4-FFF2-40B4-BE49-F238E27FC236}">
                <a16:creationId xmlns:a16="http://schemas.microsoft.com/office/drawing/2014/main" id="{7C19411E-A2BC-12B3-468F-1888F96671E0}"/>
              </a:ext>
            </a:extLst>
          </p:cNvPr>
          <p:cNvSpPr txBox="1"/>
          <p:nvPr/>
        </p:nvSpPr>
        <p:spPr>
          <a:xfrm>
            <a:off x="6337922" y="1259939"/>
            <a:ext cx="3070028"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bias</a:t>
            </a:r>
          </a:p>
        </p:txBody>
      </p:sp>
      <p:sp>
        <p:nvSpPr>
          <p:cNvPr id="21" name="TextBox 20">
            <a:extLst>
              <a:ext uri="{FF2B5EF4-FFF2-40B4-BE49-F238E27FC236}">
                <a16:creationId xmlns:a16="http://schemas.microsoft.com/office/drawing/2014/main" id="{00195534-9064-0EA3-BF7E-DAF4BCEF581B}"/>
              </a:ext>
            </a:extLst>
          </p:cNvPr>
          <p:cNvSpPr txBox="1"/>
          <p:nvPr/>
        </p:nvSpPr>
        <p:spPr>
          <a:xfrm>
            <a:off x="662986" y="3937151"/>
            <a:ext cx="3070028"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AI chatbots</a:t>
            </a:r>
          </a:p>
        </p:txBody>
      </p:sp>
      <p:sp>
        <p:nvSpPr>
          <p:cNvPr id="22" name="TextBox 21">
            <a:extLst>
              <a:ext uri="{FF2B5EF4-FFF2-40B4-BE49-F238E27FC236}">
                <a16:creationId xmlns:a16="http://schemas.microsoft.com/office/drawing/2014/main" id="{12EC0AF6-C11D-C1C4-01AB-58661C8A4FC5}"/>
              </a:ext>
            </a:extLst>
          </p:cNvPr>
          <p:cNvSpPr txBox="1"/>
          <p:nvPr/>
        </p:nvSpPr>
        <p:spPr>
          <a:xfrm>
            <a:off x="6337922" y="3937151"/>
            <a:ext cx="5191092"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creativity and inspiration</a:t>
            </a:r>
          </a:p>
        </p:txBody>
      </p:sp>
      <p:sp>
        <p:nvSpPr>
          <p:cNvPr id="27" name="TextBox 26">
            <a:extLst>
              <a:ext uri="{FF2B5EF4-FFF2-40B4-BE49-F238E27FC236}">
                <a16:creationId xmlns:a16="http://schemas.microsoft.com/office/drawing/2014/main" id="{2234A4E6-4A74-0271-1DE2-F72466BE64D0}"/>
              </a:ext>
            </a:extLst>
          </p:cNvPr>
          <p:cNvSpPr txBox="1"/>
          <p:nvPr/>
        </p:nvSpPr>
        <p:spPr>
          <a:xfrm>
            <a:off x="644131" y="2267163"/>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seeing AI do something better all the time is no good for our self-esteem or our skills.</a:t>
            </a:r>
          </a:p>
        </p:txBody>
      </p:sp>
      <p:sp>
        <p:nvSpPr>
          <p:cNvPr id="28" name="TextBox 27">
            <a:extLst>
              <a:ext uri="{FF2B5EF4-FFF2-40B4-BE49-F238E27FC236}">
                <a16:creationId xmlns:a16="http://schemas.microsoft.com/office/drawing/2014/main" id="{87552589-BB26-E73E-08F4-2F560A7F12CC}"/>
              </a:ext>
            </a:extLst>
          </p:cNvPr>
          <p:cNvSpPr txBox="1"/>
          <p:nvPr/>
        </p:nvSpPr>
        <p:spPr>
          <a:xfrm>
            <a:off x="662985" y="4407437"/>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should AI chatbots be banned for under 18s?</a:t>
            </a:r>
          </a:p>
        </p:txBody>
      </p:sp>
      <p:sp>
        <p:nvSpPr>
          <p:cNvPr id="29" name="TextBox 28">
            <a:extLst>
              <a:ext uri="{FF2B5EF4-FFF2-40B4-BE49-F238E27FC236}">
                <a16:creationId xmlns:a16="http://schemas.microsoft.com/office/drawing/2014/main" id="{84E7D8D4-E2CB-9F9E-D6D0-4373A9C276B8}"/>
              </a:ext>
            </a:extLst>
          </p:cNvPr>
          <p:cNvSpPr txBox="1"/>
          <p:nvPr/>
        </p:nvSpPr>
        <p:spPr>
          <a:xfrm>
            <a:off x="644131" y="4953802"/>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AI chatbots should not be allowed to discuss personal issues</a:t>
            </a:r>
          </a:p>
        </p:txBody>
      </p:sp>
      <p:sp>
        <p:nvSpPr>
          <p:cNvPr id="30" name="TextBox 29">
            <a:extLst>
              <a:ext uri="{FF2B5EF4-FFF2-40B4-BE49-F238E27FC236}">
                <a16:creationId xmlns:a16="http://schemas.microsoft.com/office/drawing/2014/main" id="{63FFD0BB-9239-6409-E9BD-7C03FAEC53B6}"/>
              </a:ext>
            </a:extLst>
          </p:cNvPr>
          <p:cNvSpPr txBox="1"/>
          <p:nvPr/>
        </p:nvSpPr>
        <p:spPr>
          <a:xfrm>
            <a:off x="6337921" y="4407437"/>
            <a:ext cx="526647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is getting your ideas for an art project from AI any different from getting them from looking at other people’s art?</a:t>
            </a:r>
          </a:p>
        </p:txBody>
      </p:sp>
      <p:sp>
        <p:nvSpPr>
          <p:cNvPr id="31" name="TextBox 30">
            <a:extLst>
              <a:ext uri="{FF2B5EF4-FFF2-40B4-BE49-F238E27FC236}">
                <a16:creationId xmlns:a16="http://schemas.microsoft.com/office/drawing/2014/main" id="{95F8CFD8-7B34-51C0-4A16-97EDE8F7390D}"/>
              </a:ext>
            </a:extLst>
          </p:cNvPr>
          <p:cNvSpPr txBox="1"/>
          <p:nvPr/>
        </p:nvSpPr>
        <p:spPr>
          <a:xfrm>
            <a:off x="6319067" y="5190258"/>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there is no such thing as original thought, we are all building on the work of others</a:t>
            </a:r>
          </a:p>
        </p:txBody>
      </p:sp>
      <p:sp>
        <p:nvSpPr>
          <p:cNvPr id="32" name="TextBox 31">
            <a:extLst>
              <a:ext uri="{FF2B5EF4-FFF2-40B4-BE49-F238E27FC236}">
                <a16:creationId xmlns:a16="http://schemas.microsoft.com/office/drawing/2014/main" id="{02C6A850-9749-95F4-A142-C51B0F03363F}"/>
              </a:ext>
            </a:extLst>
          </p:cNvPr>
          <p:cNvSpPr txBox="1"/>
          <p:nvPr/>
        </p:nvSpPr>
        <p:spPr>
          <a:xfrm>
            <a:off x="6337921" y="1720798"/>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will AI increase or decrease inequality in the world?</a:t>
            </a:r>
          </a:p>
        </p:txBody>
      </p:sp>
      <p:sp>
        <p:nvSpPr>
          <p:cNvPr id="33" name="TextBox 32">
            <a:extLst>
              <a:ext uri="{FF2B5EF4-FFF2-40B4-BE49-F238E27FC236}">
                <a16:creationId xmlns:a16="http://schemas.microsoft.com/office/drawing/2014/main" id="{3A0DFA85-E902-44C4-6A45-B1A3ED84FC24}"/>
              </a:ext>
            </a:extLst>
          </p:cNvPr>
          <p:cNvSpPr txBox="1"/>
          <p:nvPr/>
        </p:nvSpPr>
        <p:spPr>
          <a:xfrm>
            <a:off x="6319067" y="2267163"/>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AI is only as good as the information it was trained on</a:t>
            </a:r>
          </a:p>
        </p:txBody>
      </p:sp>
    </p:spTree>
    <p:extLst>
      <p:ext uri="{BB962C8B-B14F-4D97-AF65-F5344CB8AC3E}">
        <p14:creationId xmlns:p14="http://schemas.microsoft.com/office/powerpoint/2010/main" val="278212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C64D8-5788-023E-8A95-F41B13A168D7}"/>
            </a:ext>
          </a:extLst>
        </p:cNvPr>
        <p:cNvGrpSpPr/>
        <p:nvPr/>
      </p:nvGrpSpPr>
      <p:grpSpPr>
        <a:xfrm>
          <a:off x="0" y="0"/>
          <a:ext cx="0" cy="0"/>
          <a:chOff x="0" y="0"/>
          <a:chExt cx="0" cy="0"/>
        </a:xfrm>
      </p:grpSpPr>
      <p:pic>
        <p:nvPicPr>
          <p:cNvPr id="5" name="Picture 4" descr="A yellow and white background&#10;&#10;AI-generated content may be incorrect.">
            <a:extLst>
              <a:ext uri="{FF2B5EF4-FFF2-40B4-BE49-F238E27FC236}">
                <a16:creationId xmlns:a16="http://schemas.microsoft.com/office/drawing/2014/main" id="{1B8FB0A5-BB63-A883-16CB-2BBE5CDFC7C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9" name="Picture 8" descr="A black and white screen&#10;&#10;AI-generated content may be incorrect.">
            <a:extLst>
              <a:ext uri="{FF2B5EF4-FFF2-40B4-BE49-F238E27FC236}">
                <a16:creationId xmlns:a16="http://schemas.microsoft.com/office/drawing/2014/main" id="{D3F5C8D1-0FAE-F707-B1CC-B6295729A0EE}"/>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14339" y="1042989"/>
            <a:ext cx="5681662" cy="2671762"/>
          </a:xfrm>
          <a:prstGeom prst="rect">
            <a:avLst/>
          </a:prstGeom>
        </p:spPr>
      </p:pic>
      <p:pic>
        <p:nvPicPr>
          <p:cNvPr id="11" name="Picture 10" descr="A black and white screen&#10;&#10;AI-generated content may be incorrect.">
            <a:extLst>
              <a:ext uri="{FF2B5EF4-FFF2-40B4-BE49-F238E27FC236}">
                <a16:creationId xmlns:a16="http://schemas.microsoft.com/office/drawing/2014/main" id="{C5E88605-52AD-3CF5-BE27-56F13F436998}"/>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085354" y="3714751"/>
            <a:ext cx="5673258" cy="2714624"/>
          </a:xfrm>
          <a:prstGeom prst="rect">
            <a:avLst/>
          </a:prstGeom>
        </p:spPr>
      </p:pic>
      <p:pic>
        <p:nvPicPr>
          <p:cNvPr id="12" name="Picture 11" descr="A black and white screen&#10;&#10;AI-generated content may be incorrect.">
            <a:extLst>
              <a:ext uri="{FF2B5EF4-FFF2-40B4-BE49-F238E27FC236}">
                <a16:creationId xmlns:a16="http://schemas.microsoft.com/office/drawing/2014/main" id="{41F7AEC0-FCB6-A83B-199F-38AA6810D355}"/>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22742" y="3714751"/>
            <a:ext cx="5673258" cy="2714624"/>
          </a:xfrm>
          <a:prstGeom prst="rect">
            <a:avLst/>
          </a:prstGeom>
        </p:spPr>
      </p:pic>
      <p:pic>
        <p:nvPicPr>
          <p:cNvPr id="13" name="Picture 12" descr="A black and white screen&#10;&#10;AI-generated content may be incorrect.">
            <a:extLst>
              <a:ext uri="{FF2B5EF4-FFF2-40B4-BE49-F238E27FC236}">
                <a16:creationId xmlns:a16="http://schemas.microsoft.com/office/drawing/2014/main" id="{DB4AB5B7-A870-935F-68AE-B85B973EEBF7}"/>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54037184-06A7-FAAB-629E-63AC5B21AFE6}"/>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Extra time: discussion points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7FF2D471-9C66-54DA-3B91-F0494E76E31D}"/>
              </a:ext>
            </a:extLst>
          </p:cNvPr>
          <p:cNvSpPr txBox="1"/>
          <p:nvPr/>
        </p:nvSpPr>
        <p:spPr>
          <a:xfrm>
            <a:off x="662985" y="2036430"/>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how much help from AI is ok and how much is just cheating?</a:t>
            </a:r>
          </a:p>
        </p:txBody>
      </p:sp>
      <p:sp>
        <p:nvSpPr>
          <p:cNvPr id="3" name="TextBox 2">
            <a:extLst>
              <a:ext uri="{FF2B5EF4-FFF2-40B4-BE49-F238E27FC236}">
                <a16:creationId xmlns:a16="http://schemas.microsoft.com/office/drawing/2014/main" id="{1F6A8D2A-5348-C588-F3A6-CC072EFDE08B}"/>
              </a:ext>
            </a:extLst>
          </p:cNvPr>
          <p:cNvSpPr txBox="1"/>
          <p:nvPr/>
        </p:nvSpPr>
        <p:spPr>
          <a:xfrm>
            <a:off x="662986" y="1259939"/>
            <a:ext cx="5209948" cy="738664"/>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presenting AI work </a:t>
            </a:r>
          </a:p>
          <a:p>
            <a:r>
              <a:rPr lang="en-GB" sz="2100" b="1" dirty="0">
                <a:latin typeface="Verdana" panose="020B0604030504040204" pitchFamily="34" charset="0"/>
                <a:ea typeface="Verdana" panose="020B0604030504040204" pitchFamily="34" charset="0"/>
                <a:cs typeface="Verdana" panose="020B0604030504040204" pitchFamily="34" charset="0"/>
              </a:rPr>
              <a:t>as your own</a:t>
            </a:r>
          </a:p>
        </p:txBody>
      </p:sp>
      <p:sp>
        <p:nvSpPr>
          <p:cNvPr id="20" name="TextBox 19">
            <a:extLst>
              <a:ext uri="{FF2B5EF4-FFF2-40B4-BE49-F238E27FC236}">
                <a16:creationId xmlns:a16="http://schemas.microsoft.com/office/drawing/2014/main" id="{FEFEFC71-993E-2318-50C3-244A7C5479AB}"/>
              </a:ext>
            </a:extLst>
          </p:cNvPr>
          <p:cNvSpPr txBox="1"/>
          <p:nvPr/>
        </p:nvSpPr>
        <p:spPr>
          <a:xfrm>
            <a:off x="6337921" y="1259939"/>
            <a:ext cx="4239767"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AI work revolution</a:t>
            </a:r>
          </a:p>
        </p:txBody>
      </p:sp>
      <p:sp>
        <p:nvSpPr>
          <p:cNvPr id="21" name="TextBox 20">
            <a:extLst>
              <a:ext uri="{FF2B5EF4-FFF2-40B4-BE49-F238E27FC236}">
                <a16:creationId xmlns:a16="http://schemas.microsoft.com/office/drawing/2014/main" id="{BF0C5E0F-595B-8DD8-4C44-75DDB1D93DED}"/>
              </a:ext>
            </a:extLst>
          </p:cNvPr>
          <p:cNvSpPr txBox="1"/>
          <p:nvPr/>
        </p:nvSpPr>
        <p:spPr>
          <a:xfrm>
            <a:off x="662986" y="3937151"/>
            <a:ext cx="4597636"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environmental impact</a:t>
            </a:r>
          </a:p>
        </p:txBody>
      </p:sp>
      <p:sp>
        <p:nvSpPr>
          <p:cNvPr id="22" name="TextBox 21">
            <a:extLst>
              <a:ext uri="{FF2B5EF4-FFF2-40B4-BE49-F238E27FC236}">
                <a16:creationId xmlns:a16="http://schemas.microsoft.com/office/drawing/2014/main" id="{EF1564CD-E5B4-DB11-600F-1FD0299DB8BE}"/>
              </a:ext>
            </a:extLst>
          </p:cNvPr>
          <p:cNvSpPr txBox="1"/>
          <p:nvPr/>
        </p:nvSpPr>
        <p:spPr>
          <a:xfrm>
            <a:off x="6337922" y="3937151"/>
            <a:ext cx="5191092"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deepfake videos</a:t>
            </a:r>
          </a:p>
        </p:txBody>
      </p:sp>
      <p:sp>
        <p:nvSpPr>
          <p:cNvPr id="27" name="TextBox 26">
            <a:extLst>
              <a:ext uri="{FF2B5EF4-FFF2-40B4-BE49-F238E27FC236}">
                <a16:creationId xmlns:a16="http://schemas.microsoft.com/office/drawing/2014/main" id="{D6913263-E7BD-7CDE-CAD5-18AE05EC9935}"/>
              </a:ext>
            </a:extLst>
          </p:cNvPr>
          <p:cNvSpPr txBox="1"/>
          <p:nvPr/>
        </p:nvSpPr>
        <p:spPr>
          <a:xfrm>
            <a:off x="644131" y="2584478"/>
            <a:ext cx="529475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presenting work as your own is </a:t>
            </a:r>
          </a:p>
          <a:p>
            <a:r>
              <a:rPr lang="en-GB" sz="1590" dirty="0">
                <a:latin typeface="Verdana" panose="020B0604030504040204" pitchFamily="34" charset="0"/>
                <a:ea typeface="Verdana" panose="020B0604030504040204" pitchFamily="34" charset="0"/>
                <a:cs typeface="Verdana" panose="020B0604030504040204" pitchFamily="34" charset="0"/>
              </a:rPr>
              <a:t>what generative AI does so I should be able to do that too.</a:t>
            </a:r>
          </a:p>
        </p:txBody>
      </p:sp>
      <p:sp>
        <p:nvSpPr>
          <p:cNvPr id="28" name="TextBox 27">
            <a:extLst>
              <a:ext uri="{FF2B5EF4-FFF2-40B4-BE49-F238E27FC236}">
                <a16:creationId xmlns:a16="http://schemas.microsoft.com/office/drawing/2014/main" id="{83EAFF99-490A-FB39-F5EE-F31D4581F0AE}"/>
              </a:ext>
            </a:extLst>
          </p:cNvPr>
          <p:cNvSpPr txBox="1"/>
          <p:nvPr/>
        </p:nvSpPr>
        <p:spPr>
          <a:xfrm>
            <a:off x="662985" y="4407437"/>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in the long term, will AI have a positive or negative impact on the environment?</a:t>
            </a:r>
          </a:p>
        </p:txBody>
      </p:sp>
      <p:sp>
        <p:nvSpPr>
          <p:cNvPr id="29" name="TextBox 28">
            <a:extLst>
              <a:ext uri="{FF2B5EF4-FFF2-40B4-BE49-F238E27FC236}">
                <a16:creationId xmlns:a16="http://schemas.microsoft.com/office/drawing/2014/main" id="{FD83348F-A014-9902-5782-D5AFC4570997}"/>
              </a:ext>
            </a:extLst>
          </p:cNvPr>
          <p:cNvSpPr txBox="1"/>
          <p:nvPr/>
        </p:nvSpPr>
        <p:spPr>
          <a:xfrm>
            <a:off x="644131" y="4953802"/>
            <a:ext cx="529475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making AI more sustainable is more important than how safe it is for young people </a:t>
            </a:r>
          </a:p>
          <a:p>
            <a:r>
              <a:rPr lang="en-GB" sz="1590" dirty="0">
                <a:latin typeface="Verdana" panose="020B0604030504040204" pitchFamily="34" charset="0"/>
                <a:ea typeface="Verdana" panose="020B0604030504040204" pitchFamily="34" charset="0"/>
                <a:cs typeface="Verdana" panose="020B0604030504040204" pitchFamily="34" charset="0"/>
              </a:rPr>
              <a:t>to use.</a:t>
            </a:r>
          </a:p>
        </p:txBody>
      </p:sp>
      <p:sp>
        <p:nvSpPr>
          <p:cNvPr id="32" name="TextBox 31">
            <a:extLst>
              <a:ext uri="{FF2B5EF4-FFF2-40B4-BE49-F238E27FC236}">
                <a16:creationId xmlns:a16="http://schemas.microsoft.com/office/drawing/2014/main" id="{18DF87E9-4441-ABE7-1D23-B94F55310051}"/>
              </a:ext>
            </a:extLst>
          </p:cNvPr>
          <p:cNvSpPr txBox="1"/>
          <p:nvPr/>
        </p:nvSpPr>
        <p:spPr>
          <a:xfrm>
            <a:off x="6337921" y="1720798"/>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is the emergence of AI bringing in a second Industrial Revolution?</a:t>
            </a:r>
          </a:p>
        </p:txBody>
      </p:sp>
      <p:sp>
        <p:nvSpPr>
          <p:cNvPr id="30" name="TextBox 29">
            <a:extLst>
              <a:ext uri="{FF2B5EF4-FFF2-40B4-BE49-F238E27FC236}">
                <a16:creationId xmlns:a16="http://schemas.microsoft.com/office/drawing/2014/main" id="{4A96BCE3-3EB6-E74F-8AE6-873B83501F62}"/>
              </a:ext>
            </a:extLst>
          </p:cNvPr>
          <p:cNvSpPr txBox="1"/>
          <p:nvPr/>
        </p:nvSpPr>
        <p:spPr>
          <a:xfrm>
            <a:off x="6337921" y="4407437"/>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how can we trust anything we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see online?</a:t>
            </a:r>
          </a:p>
        </p:txBody>
      </p:sp>
      <p:sp>
        <p:nvSpPr>
          <p:cNvPr id="31" name="TextBox 30">
            <a:extLst>
              <a:ext uri="{FF2B5EF4-FFF2-40B4-BE49-F238E27FC236}">
                <a16:creationId xmlns:a16="http://schemas.microsoft.com/office/drawing/2014/main" id="{D1B50851-B8BB-BC91-A5FF-C596FB9301CA}"/>
              </a:ext>
            </a:extLst>
          </p:cNvPr>
          <p:cNvSpPr txBox="1"/>
          <p:nvPr/>
        </p:nvSpPr>
        <p:spPr>
          <a:xfrm>
            <a:off x="6319067" y="4953802"/>
            <a:ext cx="529475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deepfake videos are yet another example of new technology being used to objectify women and girls.</a:t>
            </a:r>
          </a:p>
        </p:txBody>
      </p:sp>
      <p:sp>
        <p:nvSpPr>
          <p:cNvPr id="33" name="TextBox 32">
            <a:extLst>
              <a:ext uri="{FF2B5EF4-FFF2-40B4-BE49-F238E27FC236}">
                <a16:creationId xmlns:a16="http://schemas.microsoft.com/office/drawing/2014/main" id="{F7D4ADFF-B19A-F84D-5C50-72AFE5DD99BC}"/>
              </a:ext>
            </a:extLst>
          </p:cNvPr>
          <p:cNvSpPr txBox="1"/>
          <p:nvPr/>
        </p:nvSpPr>
        <p:spPr>
          <a:xfrm>
            <a:off x="6319067" y="2267163"/>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AI is only as good as the information it was trained on</a:t>
            </a:r>
          </a:p>
        </p:txBody>
      </p:sp>
    </p:spTree>
    <p:extLst>
      <p:ext uri="{BB962C8B-B14F-4D97-AF65-F5344CB8AC3E}">
        <p14:creationId xmlns:p14="http://schemas.microsoft.com/office/powerpoint/2010/main" val="30213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7F602-4DC4-545E-3079-36183821EF88}"/>
            </a:ext>
          </a:extLst>
        </p:cNvPr>
        <p:cNvGrpSpPr/>
        <p:nvPr/>
      </p:nvGrpSpPr>
      <p:grpSpPr>
        <a:xfrm>
          <a:off x="0" y="0"/>
          <a:ext cx="0" cy="0"/>
          <a:chOff x="0" y="0"/>
          <a:chExt cx="0" cy="0"/>
        </a:xfrm>
      </p:grpSpPr>
      <p:pic>
        <p:nvPicPr>
          <p:cNvPr id="3" name="Picture 2" descr="A blue and white background&#10;&#10;AI-generated content may be incorrect.">
            <a:extLst>
              <a:ext uri="{FF2B5EF4-FFF2-40B4-BE49-F238E27FC236}">
                <a16:creationId xmlns:a16="http://schemas.microsoft.com/office/drawing/2014/main" id="{A7916877-FBE6-4AC3-B09C-568154DAFD1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computer screen shot of a computer chip&#10;&#10;AI-generated content may be incorrect.">
            <a:extLst>
              <a:ext uri="{FF2B5EF4-FFF2-40B4-BE49-F238E27FC236}">
                <a16:creationId xmlns:a16="http://schemas.microsoft.com/office/drawing/2014/main" id="{7751BF6F-DE22-7289-78C8-19FEDF9EC21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30" name="Picture 29" descr="A black rectangle with white rectangle in it&#10;&#10;AI-generated content may be incorrect.">
            <a:extLst>
              <a:ext uri="{FF2B5EF4-FFF2-40B4-BE49-F238E27FC236}">
                <a16:creationId xmlns:a16="http://schemas.microsoft.com/office/drawing/2014/main" id="{0237EE04-3A95-CF73-9070-D73F8D7FB857}"/>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068643" y="1843790"/>
            <a:ext cx="7974767" cy="3162925"/>
          </a:xfrm>
          <a:prstGeom prst="rect">
            <a:avLst/>
          </a:prstGeom>
        </p:spPr>
      </p:pic>
      <p:sp>
        <p:nvSpPr>
          <p:cNvPr id="16" name="TextBox 15">
            <a:extLst>
              <a:ext uri="{FF2B5EF4-FFF2-40B4-BE49-F238E27FC236}">
                <a16:creationId xmlns:a16="http://schemas.microsoft.com/office/drawing/2014/main" id="{35769E2B-9830-9B0E-DE67-FD33EBAF5194}"/>
              </a:ext>
            </a:extLst>
          </p:cNvPr>
          <p:cNvSpPr txBox="1"/>
          <p:nvPr/>
        </p:nvSpPr>
        <p:spPr>
          <a:xfrm>
            <a:off x="2814808" y="2475617"/>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Bias in AI</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E3D6EBA3-49D2-E3A4-EE2D-83AE008E5771}"/>
              </a:ext>
            </a:extLst>
          </p:cNvPr>
          <p:cNvGrpSpPr/>
          <p:nvPr/>
        </p:nvGrpSpPr>
        <p:grpSpPr>
          <a:xfrm>
            <a:off x="3067661" y="3121948"/>
            <a:ext cx="5976730" cy="1179826"/>
            <a:chOff x="3067661" y="3121948"/>
            <a:chExt cx="5976730" cy="1179826"/>
          </a:xfrm>
        </p:grpSpPr>
        <p:sp>
          <p:nvSpPr>
            <p:cNvPr id="8" name="TextBox 7">
              <a:extLst>
                <a:ext uri="{FF2B5EF4-FFF2-40B4-BE49-F238E27FC236}">
                  <a16:creationId xmlns:a16="http://schemas.microsoft.com/office/drawing/2014/main" id="{F064A9BB-A4E6-EEC4-978E-7C029DFA408F}"/>
                </a:ext>
              </a:extLst>
            </p:cNvPr>
            <p:cNvSpPr txBox="1"/>
            <p:nvPr/>
          </p:nvSpPr>
          <p:spPr>
            <a:xfrm>
              <a:off x="3422788" y="3121948"/>
              <a:ext cx="5266475" cy="284693"/>
            </a:xfrm>
            <a:prstGeom prst="rect">
              <a:avLst/>
            </a:prstGeom>
            <a:noFill/>
          </p:spPr>
          <p:txBody>
            <a:bodyPr wrap="square" rtlCol="0">
              <a:spAutoFit/>
            </a:bodyPr>
            <a:lstStyle/>
            <a:p>
              <a:pPr algn="ctr"/>
              <a:r>
                <a:rPr lang="en-GB" sz="1250" b="1" i="1" dirty="0">
                  <a:latin typeface="Verdana" panose="020B0604030504040204" pitchFamily="34" charset="0"/>
                  <a:ea typeface="Verdana" panose="020B0604030504040204" pitchFamily="34" charset="0"/>
                  <a:cs typeface="Verdana" panose="020B0604030504040204" pitchFamily="34" charset="0"/>
                </a:rPr>
                <a:t>Content warning</a:t>
              </a:r>
            </a:p>
          </p:txBody>
        </p:sp>
        <p:sp>
          <p:nvSpPr>
            <p:cNvPr id="9" name="TextBox 8">
              <a:extLst>
                <a:ext uri="{FF2B5EF4-FFF2-40B4-BE49-F238E27FC236}">
                  <a16:creationId xmlns:a16="http://schemas.microsoft.com/office/drawing/2014/main" id="{70D9CDD1-826B-FD18-48EE-DBDD1077974C}"/>
                </a:ext>
              </a:extLst>
            </p:cNvPr>
            <p:cNvSpPr txBox="1"/>
            <p:nvPr/>
          </p:nvSpPr>
          <p:spPr>
            <a:xfrm>
              <a:off x="3067661" y="3440000"/>
              <a:ext cx="5976730" cy="861774"/>
            </a:xfrm>
            <a:prstGeom prst="rect">
              <a:avLst/>
            </a:prstGeom>
            <a:noFill/>
          </p:spPr>
          <p:txBody>
            <a:bodyPr wrap="square" rtlCol="0">
              <a:spAutoFit/>
            </a:bodyPr>
            <a:lstStyle/>
            <a:p>
              <a:pPr algn="ctr"/>
              <a:r>
                <a:rPr lang="en-GB" sz="1250" dirty="0">
                  <a:latin typeface="Verdana" panose="020B0604030504040204" pitchFamily="34" charset="0"/>
                  <a:ea typeface="Verdana" panose="020B0604030504040204" pitchFamily="34" charset="0"/>
                  <a:cs typeface="Verdana" panose="020B0604030504040204" pitchFamily="34" charset="0"/>
                </a:rPr>
                <a:t>This activity includes examples of historic and current discrimination, including racism. These examples have been included to encourage a greater understanding of how bias in new technology may disproportionately affect certain groups.</a:t>
              </a:r>
            </a:p>
          </p:txBody>
        </p:sp>
      </p:grpSp>
    </p:spTree>
    <p:extLst>
      <p:ext uri="{BB962C8B-B14F-4D97-AF65-F5344CB8AC3E}">
        <p14:creationId xmlns:p14="http://schemas.microsoft.com/office/powerpoint/2010/main" val="229532098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44B3A-248B-E751-7315-B7626C5D366F}"/>
            </a:ext>
          </a:extLst>
        </p:cNvPr>
        <p:cNvGrpSpPr/>
        <p:nvPr/>
      </p:nvGrpSpPr>
      <p:grpSpPr>
        <a:xfrm>
          <a:off x="0" y="0"/>
          <a:ext cx="0" cy="0"/>
          <a:chOff x="0" y="0"/>
          <a:chExt cx="0" cy="0"/>
        </a:xfrm>
      </p:grpSpPr>
      <p:pic>
        <p:nvPicPr>
          <p:cNvPr id="4" name="Picture 3" descr="A blurry orange and white background&#10;&#10;AI-generated content may be incorrect.">
            <a:extLst>
              <a:ext uri="{FF2B5EF4-FFF2-40B4-BE49-F238E27FC236}">
                <a16:creationId xmlns:a16="http://schemas.microsoft.com/office/drawing/2014/main" id="{3FC01DE9-FAEA-0D65-6AD6-439079210E1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A288D728-CD92-03F2-C80E-7266DDF768DC}"/>
              </a:ext>
            </a:extLst>
          </p:cNvPr>
          <p:cNvGrpSpPr/>
          <p:nvPr/>
        </p:nvGrpSpPr>
        <p:grpSpPr>
          <a:xfrm>
            <a:off x="516834" y="914400"/>
            <a:ext cx="11158332" cy="3184264"/>
            <a:chOff x="516834" y="914400"/>
            <a:chExt cx="11158332" cy="3184264"/>
          </a:xfrm>
        </p:grpSpPr>
        <p:pic>
          <p:nvPicPr>
            <p:cNvPr id="7" name="Picture 6" descr="A black rectangle with white rectangle&#10;&#10;AI-generated content may be incorrect.">
              <a:extLst>
                <a:ext uri="{FF2B5EF4-FFF2-40B4-BE49-F238E27FC236}">
                  <a16:creationId xmlns:a16="http://schemas.microsoft.com/office/drawing/2014/main" id="{0375EE64-BF26-DCD5-154C-E321FFAF121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16834" y="914400"/>
              <a:ext cx="11158332" cy="3184264"/>
            </a:xfrm>
            <a:prstGeom prst="rect">
              <a:avLst/>
            </a:prstGeom>
          </p:spPr>
        </p:pic>
        <p:sp>
          <p:nvSpPr>
            <p:cNvPr id="18" name="TextBox 17">
              <a:extLst>
                <a:ext uri="{FF2B5EF4-FFF2-40B4-BE49-F238E27FC236}">
                  <a16:creationId xmlns:a16="http://schemas.microsoft.com/office/drawing/2014/main" id="{733B6695-923D-92C5-6E1E-E6167CE8F6C1}"/>
                </a:ext>
              </a:extLst>
            </p:cNvPr>
            <p:cNvSpPr txBox="1"/>
            <p:nvPr/>
          </p:nvSpPr>
          <p:spPr>
            <a:xfrm>
              <a:off x="1103933" y="1907357"/>
              <a:ext cx="9961334" cy="1200329"/>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is when someone or something treats others unfairly, because of prejudice for or against a certain group of people.</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For example, because of bias, people might be treated unfairly because of their gender, sexuality, race, religion, gender identity, etc.</a:t>
              </a:r>
            </a:p>
          </p:txBody>
        </p:sp>
      </p:grpSp>
      <p:pic>
        <p:nvPicPr>
          <p:cNvPr id="11" name="Picture 10" descr="A black background with a pink rectangle&#10;&#10;AI-generated content may be incorrect.">
            <a:extLst>
              <a:ext uri="{FF2B5EF4-FFF2-40B4-BE49-F238E27FC236}">
                <a16:creationId xmlns:a16="http://schemas.microsoft.com/office/drawing/2014/main" id="{998E7701-ECB7-8CC5-5427-FE754B4DA536}"/>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16834" y="251791"/>
            <a:ext cx="5579165" cy="1417983"/>
          </a:xfrm>
          <a:prstGeom prst="rect">
            <a:avLst/>
          </a:prstGeom>
        </p:spPr>
      </p:pic>
      <p:sp>
        <p:nvSpPr>
          <p:cNvPr id="17" name="TextBox 16">
            <a:extLst>
              <a:ext uri="{FF2B5EF4-FFF2-40B4-BE49-F238E27FC236}">
                <a16:creationId xmlns:a16="http://schemas.microsoft.com/office/drawing/2014/main" id="{8B7A6A90-E8DE-0BD5-E301-5DA0CD5C1EFD}"/>
              </a:ext>
            </a:extLst>
          </p:cNvPr>
          <p:cNvSpPr txBox="1"/>
          <p:nvPr/>
        </p:nvSpPr>
        <p:spPr>
          <a:xfrm>
            <a:off x="1328753" y="546385"/>
            <a:ext cx="4517243"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is ‘bias’? </a:t>
            </a:r>
          </a:p>
          <a:p>
            <a:r>
              <a:rPr lang="en-GB" sz="2550" b="1" dirty="0">
                <a:latin typeface="Verdana" panose="020B0604030504040204" pitchFamily="34" charset="0"/>
                <a:ea typeface="Verdana" panose="020B0604030504040204" pitchFamily="34" charset="0"/>
                <a:cs typeface="Verdana" panose="020B0604030504040204" pitchFamily="34" charset="0"/>
              </a:rPr>
              <a:t>What does ‘</a:t>
            </a:r>
            <a:r>
              <a:rPr lang="en-GB" sz="2550" b="1" dirty="0" err="1">
                <a:latin typeface="Verdana" panose="020B0604030504040204" pitchFamily="34" charset="0"/>
                <a:ea typeface="Verdana" panose="020B0604030504040204" pitchFamily="34" charset="0"/>
                <a:cs typeface="Verdana" panose="020B0604030504040204" pitchFamily="34" charset="0"/>
              </a:rPr>
              <a:t>bias’</a:t>
            </a:r>
            <a:r>
              <a:rPr lang="en-GB" sz="2550" b="1" dirty="0">
                <a:latin typeface="Verdana" panose="020B0604030504040204" pitchFamily="34" charset="0"/>
                <a:ea typeface="Verdana" panose="020B0604030504040204" pitchFamily="34" charset="0"/>
                <a:cs typeface="Verdana" panose="020B0604030504040204" pitchFamily="34" charset="0"/>
              </a:rPr>
              <a:t> mean?</a:t>
            </a:r>
          </a:p>
        </p:txBody>
      </p:sp>
    </p:spTree>
    <p:extLst>
      <p:ext uri="{BB962C8B-B14F-4D97-AF65-F5344CB8AC3E}">
        <p14:creationId xmlns:p14="http://schemas.microsoft.com/office/powerpoint/2010/main" val="17306712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71CFF-397E-6FFC-96A5-880DC9A640F0}"/>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E3F9E6D7-377D-542D-D4DA-CDDDD18F04C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6" name="Picture 5" descr="A black and white rectangle with a white background&#10;&#10;AI-generated content may be incorrect.">
            <a:extLst>
              <a:ext uri="{FF2B5EF4-FFF2-40B4-BE49-F238E27FC236}">
                <a16:creationId xmlns:a16="http://schemas.microsoft.com/office/drawing/2014/main" id="{342D22BA-AD69-0B0A-AFDE-9A99E48B4A6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green rectangle on a black background&#10;&#10;AI-generated content may be incorrect.">
            <a:extLst>
              <a:ext uri="{FF2B5EF4-FFF2-40B4-BE49-F238E27FC236}">
                <a16:creationId xmlns:a16="http://schemas.microsoft.com/office/drawing/2014/main" id="{2243E1F7-ACC4-CAE8-3E5C-4C3C211845D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43338" y="291548"/>
            <a:ext cx="4505739" cy="1378226"/>
          </a:xfrm>
          <a:prstGeom prst="rect">
            <a:avLst/>
          </a:prstGeom>
        </p:spPr>
      </p:pic>
      <p:sp>
        <p:nvSpPr>
          <p:cNvPr id="11" name="TextBox 10">
            <a:extLst>
              <a:ext uri="{FF2B5EF4-FFF2-40B4-BE49-F238E27FC236}">
                <a16:creationId xmlns:a16="http://schemas.microsoft.com/office/drawing/2014/main" id="{41AE9A00-9FCD-30F9-E08D-32E8CF085469}"/>
              </a:ext>
            </a:extLst>
          </p:cNvPr>
          <p:cNvSpPr txBox="1"/>
          <p:nvPr/>
        </p:nvSpPr>
        <p:spPr>
          <a:xfrm>
            <a:off x="1328753" y="545123"/>
            <a:ext cx="3820763"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Bias in technology and inventions</a:t>
            </a:r>
          </a:p>
        </p:txBody>
      </p:sp>
      <p:sp>
        <p:nvSpPr>
          <p:cNvPr id="12" name="TextBox 11">
            <a:extLst>
              <a:ext uri="{FF2B5EF4-FFF2-40B4-BE49-F238E27FC236}">
                <a16:creationId xmlns:a16="http://schemas.microsoft.com/office/drawing/2014/main" id="{994F638E-F25E-5AEC-0E39-99816C68C177}"/>
              </a:ext>
            </a:extLst>
          </p:cNvPr>
          <p:cNvSpPr txBox="1"/>
          <p:nvPr/>
        </p:nvSpPr>
        <p:spPr>
          <a:xfrm>
            <a:off x="1103933" y="1907357"/>
            <a:ext cx="9961334" cy="3724096"/>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Men are more likely to be in a car crash. But when a woman is, she is 47% more likely to be seriously injured and 71% more likely to die.</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Many argue this is to do with how cars are designed.</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Women tend to sit further forward when driving, because on average they are shorter. The design of the car means they are at greater risk of injury on frontal collisions.</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Women may have less muscle on their necks and upper torso, so are more vulnerable to whiplash. Research has shown that modern seats are too firm to protect against whiplash.</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For a long time, crash-test dummies were designed based on an average man. People also argue that the female crash-test dummy that now exists doesn’t truly reflect an average woman.</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It could be argued that women are more likely to be injured in a car crash, because of the bias against women in cars’ design and safety measures.</a:t>
            </a:r>
          </a:p>
        </p:txBody>
      </p:sp>
    </p:spTree>
    <p:extLst>
      <p:ext uri="{BB962C8B-B14F-4D97-AF65-F5344CB8AC3E}">
        <p14:creationId xmlns:p14="http://schemas.microsoft.com/office/powerpoint/2010/main" val="243599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087E7-2A38-7A4C-BF28-C4CCDED31A03}"/>
            </a:ext>
          </a:extLst>
        </p:cNvPr>
        <p:cNvGrpSpPr/>
        <p:nvPr/>
      </p:nvGrpSpPr>
      <p:grpSpPr>
        <a:xfrm>
          <a:off x="0" y="0"/>
          <a:ext cx="0" cy="0"/>
          <a:chOff x="0" y="0"/>
          <a:chExt cx="0" cy="0"/>
        </a:xfrm>
      </p:grpSpPr>
      <p:pic>
        <p:nvPicPr>
          <p:cNvPr id="3" name="Picture 2" descr="A close up of an orange and white background&#10;&#10;AI-generated content may be incorrect.">
            <a:extLst>
              <a:ext uri="{FF2B5EF4-FFF2-40B4-BE49-F238E27FC236}">
                <a16:creationId xmlns:a16="http://schemas.microsoft.com/office/drawing/2014/main" id="{F9223899-A530-24E0-2BBD-288EF93A646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descr="A black rectangle with a white rectangle&#10;&#10;AI-generated content may be incorrect.">
            <a:extLst>
              <a:ext uri="{FF2B5EF4-FFF2-40B4-BE49-F238E27FC236}">
                <a16:creationId xmlns:a16="http://schemas.microsoft.com/office/drawing/2014/main" id="{ABF88FE6-B4F1-FD33-53EA-1D952A760C6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59"/>
            <a:ext cx="12191999" cy="6855479"/>
          </a:xfrm>
          <a:prstGeom prst="rect">
            <a:avLst/>
          </a:prstGeom>
        </p:spPr>
      </p:pic>
      <p:pic>
        <p:nvPicPr>
          <p:cNvPr id="7" name="Picture 6" descr="A black background with a rectangle&#10;&#10;AI-generated content may be incorrect.">
            <a:extLst>
              <a:ext uri="{FF2B5EF4-FFF2-40B4-BE49-F238E27FC236}">
                <a16:creationId xmlns:a16="http://schemas.microsoft.com/office/drawing/2014/main" id="{991D948C-C459-7D2D-3702-462BFC02663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30086" y="278296"/>
            <a:ext cx="4784035" cy="1404730"/>
          </a:xfrm>
          <a:prstGeom prst="rect">
            <a:avLst/>
          </a:prstGeom>
        </p:spPr>
      </p:pic>
      <p:sp>
        <p:nvSpPr>
          <p:cNvPr id="10" name="TextBox 9">
            <a:extLst>
              <a:ext uri="{FF2B5EF4-FFF2-40B4-BE49-F238E27FC236}">
                <a16:creationId xmlns:a16="http://schemas.microsoft.com/office/drawing/2014/main" id="{03897C0A-9FB3-88EA-E273-676E822DD70E}"/>
              </a:ext>
            </a:extLst>
          </p:cNvPr>
          <p:cNvSpPr txBox="1"/>
          <p:nvPr/>
        </p:nvSpPr>
        <p:spPr>
          <a:xfrm>
            <a:off x="1328753" y="545123"/>
            <a:ext cx="3820763"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How is bias present in AI technology?</a:t>
            </a:r>
          </a:p>
        </p:txBody>
      </p:sp>
      <p:sp>
        <p:nvSpPr>
          <p:cNvPr id="11" name="TextBox 10">
            <a:extLst>
              <a:ext uri="{FF2B5EF4-FFF2-40B4-BE49-F238E27FC236}">
                <a16:creationId xmlns:a16="http://schemas.microsoft.com/office/drawing/2014/main" id="{074E475B-74B7-03D0-43F1-57337FB9842C}"/>
              </a:ext>
            </a:extLst>
          </p:cNvPr>
          <p:cNvSpPr txBox="1"/>
          <p:nvPr/>
        </p:nvSpPr>
        <p:spPr>
          <a:xfrm>
            <a:off x="1103933" y="1907357"/>
            <a:ext cx="9961334" cy="1831271"/>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AI models can sometimes reflect the assumptions of the developers coding them, which causes them to favour certain outcomes.</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could also be because of the data used to train the AI. The models analyse large sets of data, identifying patterns and correlations in the data to make predictions and decisions.</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If the AI is detecting patterns of historical biases in the data, their conclusions can also reflect those biases, which can then lead to widespread discriminatory outcomes.</a:t>
            </a:r>
          </a:p>
        </p:txBody>
      </p:sp>
    </p:spTree>
    <p:extLst>
      <p:ext uri="{BB962C8B-B14F-4D97-AF65-F5344CB8AC3E}">
        <p14:creationId xmlns:p14="http://schemas.microsoft.com/office/powerpoint/2010/main" val="338920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7C9CB-D158-AF2F-D82C-32C7F1DA0C08}"/>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939E51DD-A1EF-F70A-3A34-6BF65C3926A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group of white rectangular objects&#10;&#10;AI-generated content may be incorrect.">
            <a:extLst>
              <a:ext uri="{FF2B5EF4-FFF2-40B4-BE49-F238E27FC236}">
                <a16:creationId xmlns:a16="http://schemas.microsoft.com/office/drawing/2014/main" id="{D128EFE9-BD0F-3F6F-55B1-96C03F37F8D6}"/>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571750" y="1385888"/>
            <a:ext cx="3286125" cy="1757362"/>
          </a:xfrm>
          <a:prstGeom prst="rect">
            <a:avLst/>
          </a:prstGeom>
        </p:spPr>
      </p:pic>
      <p:pic>
        <p:nvPicPr>
          <p:cNvPr id="9" name="Picture 8" descr="A group of white rectangular objects&#10;&#10;AI-generated content may be incorrect.">
            <a:extLst>
              <a:ext uri="{FF2B5EF4-FFF2-40B4-BE49-F238E27FC236}">
                <a16:creationId xmlns:a16="http://schemas.microsoft.com/office/drawing/2014/main" id="{17FA05C8-46FF-97C0-0C9C-AF942573ECE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57288" y="3271838"/>
            <a:ext cx="4700587" cy="1414462"/>
          </a:xfrm>
          <a:prstGeom prst="rect">
            <a:avLst/>
          </a:prstGeom>
        </p:spPr>
      </p:pic>
      <p:pic>
        <p:nvPicPr>
          <p:cNvPr id="10" name="Picture 9" descr="A group of white rectangular objects&#10;&#10;AI-generated content may be incorrect.">
            <a:extLst>
              <a:ext uri="{FF2B5EF4-FFF2-40B4-BE49-F238E27FC236}">
                <a16:creationId xmlns:a16="http://schemas.microsoft.com/office/drawing/2014/main" id="{2497FFE2-6467-9991-9113-A65BB44D96D0}"/>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991224" y="3757611"/>
            <a:ext cx="3252789" cy="1707358"/>
          </a:xfrm>
          <a:prstGeom prst="rect">
            <a:avLst/>
          </a:prstGeom>
        </p:spPr>
      </p:pic>
      <p:pic>
        <p:nvPicPr>
          <p:cNvPr id="11" name="Picture 10" descr="A group of white rectangular objects&#10;&#10;AI-generated content may be incorrect.">
            <a:extLst>
              <a:ext uri="{FF2B5EF4-FFF2-40B4-BE49-F238E27FC236}">
                <a16:creationId xmlns:a16="http://schemas.microsoft.com/office/drawing/2014/main" id="{4CBA613F-E23D-116C-541E-3D69813818EA}"/>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986463" y="1985963"/>
            <a:ext cx="5053012" cy="1757362"/>
          </a:xfrm>
          <a:prstGeom prst="rect">
            <a:avLst/>
          </a:prstGeom>
        </p:spPr>
      </p:pic>
      <p:sp>
        <p:nvSpPr>
          <p:cNvPr id="14" name="TextBox 13">
            <a:extLst>
              <a:ext uri="{FF2B5EF4-FFF2-40B4-BE49-F238E27FC236}">
                <a16:creationId xmlns:a16="http://schemas.microsoft.com/office/drawing/2014/main" id="{6E1AE0C0-DF54-BAE5-1DB2-DDD132BA46DF}"/>
              </a:ext>
            </a:extLst>
          </p:cNvPr>
          <p:cNvSpPr txBox="1"/>
          <p:nvPr/>
        </p:nvSpPr>
        <p:spPr>
          <a:xfrm>
            <a:off x="2724416" y="1495617"/>
            <a:ext cx="2966521" cy="1269578"/>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bias is present in this example of AI?</a:t>
            </a:r>
          </a:p>
        </p:txBody>
      </p:sp>
      <p:sp>
        <p:nvSpPr>
          <p:cNvPr id="16" name="TextBox 15">
            <a:extLst>
              <a:ext uri="{FF2B5EF4-FFF2-40B4-BE49-F238E27FC236}">
                <a16:creationId xmlns:a16="http://schemas.microsoft.com/office/drawing/2014/main" id="{08964758-EC5A-9BA3-4703-1096CFE8CF3B}"/>
              </a:ext>
            </a:extLst>
          </p:cNvPr>
          <p:cNvSpPr txBox="1"/>
          <p:nvPr/>
        </p:nvSpPr>
        <p:spPr>
          <a:xfrm>
            <a:off x="1304690" y="3420670"/>
            <a:ext cx="4553185"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could happen as </a:t>
            </a:r>
            <a:br>
              <a:rPr lang="en-GB" sz="2550" b="1" dirty="0">
                <a:latin typeface="Verdana" panose="020B0604030504040204" pitchFamily="34" charset="0"/>
                <a:ea typeface="Verdana" panose="020B0604030504040204" pitchFamily="34" charset="0"/>
                <a:cs typeface="Verdana" panose="020B0604030504040204" pitchFamily="34" charset="0"/>
              </a:rPr>
            </a:br>
            <a:r>
              <a:rPr lang="en-GB" sz="2550" b="1" dirty="0">
                <a:latin typeface="Verdana" panose="020B0604030504040204" pitchFamily="34" charset="0"/>
                <a:ea typeface="Verdana" panose="020B0604030504040204" pitchFamily="34" charset="0"/>
                <a:cs typeface="Verdana" panose="020B0604030504040204" pitchFamily="34" charset="0"/>
              </a:rPr>
              <a:t>a result of this AI bias?</a:t>
            </a:r>
          </a:p>
        </p:txBody>
      </p:sp>
      <p:sp>
        <p:nvSpPr>
          <p:cNvPr id="17" name="TextBox 16">
            <a:extLst>
              <a:ext uri="{FF2B5EF4-FFF2-40B4-BE49-F238E27FC236}">
                <a16:creationId xmlns:a16="http://schemas.microsoft.com/office/drawing/2014/main" id="{89EAF7A4-ADC3-C7FC-3D0A-979C2B2DD58E}"/>
              </a:ext>
            </a:extLst>
          </p:cNvPr>
          <p:cNvSpPr txBox="1"/>
          <p:nvPr/>
        </p:nvSpPr>
        <p:spPr>
          <a:xfrm>
            <a:off x="6153417" y="2109228"/>
            <a:ext cx="4881295" cy="1269578"/>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negative impacts </a:t>
            </a:r>
            <a:br>
              <a:rPr lang="en-GB" sz="2550" b="1" dirty="0">
                <a:latin typeface="Verdana" panose="020B0604030504040204" pitchFamily="34" charset="0"/>
                <a:ea typeface="Verdana" panose="020B0604030504040204" pitchFamily="34" charset="0"/>
                <a:cs typeface="Verdana" panose="020B0604030504040204" pitchFamily="34" charset="0"/>
              </a:rPr>
            </a:br>
            <a:r>
              <a:rPr lang="en-GB" sz="2550" b="1" dirty="0">
                <a:latin typeface="Verdana" panose="020B0604030504040204" pitchFamily="34" charset="0"/>
                <a:ea typeface="Verdana" panose="020B0604030504040204" pitchFamily="34" charset="0"/>
                <a:cs typeface="Verdana" panose="020B0604030504040204" pitchFamily="34" charset="0"/>
              </a:rPr>
              <a:t>or harms could this example of AI bias have?</a:t>
            </a:r>
          </a:p>
        </p:txBody>
      </p:sp>
      <p:sp>
        <p:nvSpPr>
          <p:cNvPr id="18" name="TextBox 17">
            <a:extLst>
              <a:ext uri="{FF2B5EF4-FFF2-40B4-BE49-F238E27FC236}">
                <a16:creationId xmlns:a16="http://schemas.microsoft.com/office/drawing/2014/main" id="{B9A22726-6DB7-C48A-6C2E-AA2A8F721CB9}"/>
              </a:ext>
            </a:extLst>
          </p:cNvPr>
          <p:cNvSpPr txBox="1"/>
          <p:nvPr/>
        </p:nvSpPr>
        <p:spPr>
          <a:xfrm>
            <a:off x="6141385" y="3829743"/>
            <a:ext cx="2966521" cy="1269578"/>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How might this AI bias make someone feel?</a:t>
            </a:r>
          </a:p>
        </p:txBody>
      </p:sp>
    </p:spTree>
    <p:extLst>
      <p:ext uri="{BB962C8B-B14F-4D97-AF65-F5344CB8AC3E}">
        <p14:creationId xmlns:p14="http://schemas.microsoft.com/office/powerpoint/2010/main" val="350473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0A316-384A-FF6E-DB35-347936255241}"/>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10E014B5-6C85-C8D8-0792-E0773096309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7D7B65CE-38E1-3692-F07B-E67DDA5A412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59"/>
            <a:ext cx="12191999"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B99625E5-55D6-C84A-195F-8204791D4A1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44557"/>
            <a:ext cx="12194242" cy="1380252"/>
          </a:xfrm>
          <a:prstGeom prst="rect">
            <a:avLst/>
          </a:prstGeom>
        </p:spPr>
      </p:pic>
      <p:sp>
        <p:nvSpPr>
          <p:cNvPr id="10" name="TextBox 9">
            <a:extLst>
              <a:ext uri="{FF2B5EF4-FFF2-40B4-BE49-F238E27FC236}">
                <a16:creationId xmlns:a16="http://schemas.microsoft.com/office/drawing/2014/main" id="{8A943AD2-B952-76AD-CC68-F6C4959B9C6D}"/>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1</a:t>
            </a:r>
          </a:p>
        </p:txBody>
      </p:sp>
      <p:sp>
        <p:nvSpPr>
          <p:cNvPr id="11" name="TextBox 10">
            <a:extLst>
              <a:ext uri="{FF2B5EF4-FFF2-40B4-BE49-F238E27FC236}">
                <a16:creationId xmlns:a16="http://schemas.microsoft.com/office/drawing/2014/main" id="{29280334-BE96-6241-1531-02EC8D174C7D}"/>
              </a:ext>
            </a:extLst>
          </p:cNvPr>
          <p:cNvSpPr txBox="1"/>
          <p:nvPr/>
        </p:nvSpPr>
        <p:spPr>
          <a:xfrm>
            <a:off x="2213811" y="1949961"/>
            <a:ext cx="7712241" cy="1723549"/>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In healthcare, data of women and minority groups is sometimes underrepresented, such as in computer-aided diagnosis (CAD) systems, meaning there sometimes isn’t enough data to confidently give a full and accurate diagnosis for them.</a:t>
            </a:r>
          </a:p>
        </p:txBody>
      </p:sp>
    </p:spTree>
    <p:extLst>
      <p:ext uri="{BB962C8B-B14F-4D97-AF65-F5344CB8AC3E}">
        <p14:creationId xmlns:p14="http://schemas.microsoft.com/office/powerpoint/2010/main" val="194642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A blue and white object&#10;&#10;AI-generated content may be incorrect.">
            <a:extLst>
              <a:ext uri="{FF2B5EF4-FFF2-40B4-BE49-F238E27FC236}">
                <a16:creationId xmlns:a16="http://schemas.microsoft.com/office/drawing/2014/main" id="{EFDBC93F-D56B-30B5-4B83-7E8EBC1E5AB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8" name="Picture 27" descr="A close up of a circuit board&#10;&#10;AI-generated content may be incorrect.">
            <a:extLst>
              <a:ext uri="{FF2B5EF4-FFF2-40B4-BE49-F238E27FC236}">
                <a16:creationId xmlns:a16="http://schemas.microsoft.com/office/drawing/2014/main" id="{804EB4F4-87F1-06D3-5EE8-A6E096F0DC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30" name="Picture 29" descr="A black rectangle with white rectangle in it&#10;&#10;AI-generated content may be incorrect.">
            <a:extLst>
              <a:ext uri="{FF2B5EF4-FFF2-40B4-BE49-F238E27FC236}">
                <a16:creationId xmlns:a16="http://schemas.microsoft.com/office/drawing/2014/main" id="{480FFBAD-7B04-AE06-C8BE-08B1AFB440A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3662" y="3105204"/>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Ethical AI</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317BE-B2C4-9D01-5BFF-4AFEF1E45205}"/>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156303BE-55A5-B478-E18E-8942D7D57D4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AED3AB17-3FB0-4429-7E28-41708978DDF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569024F4-0EA6-E9AB-C82A-CDA1415A9BD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291548"/>
            <a:ext cx="12192000" cy="1431236"/>
          </a:xfrm>
          <a:prstGeom prst="rect">
            <a:avLst/>
          </a:prstGeom>
        </p:spPr>
      </p:pic>
      <p:sp>
        <p:nvSpPr>
          <p:cNvPr id="10" name="TextBox 9">
            <a:extLst>
              <a:ext uri="{FF2B5EF4-FFF2-40B4-BE49-F238E27FC236}">
                <a16:creationId xmlns:a16="http://schemas.microsoft.com/office/drawing/2014/main" id="{523BA644-EC39-874D-7B57-59D5554D06FD}"/>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2</a:t>
            </a:r>
          </a:p>
        </p:txBody>
      </p:sp>
      <p:sp>
        <p:nvSpPr>
          <p:cNvPr id="11" name="TextBox 10">
            <a:extLst>
              <a:ext uri="{FF2B5EF4-FFF2-40B4-BE49-F238E27FC236}">
                <a16:creationId xmlns:a16="http://schemas.microsoft.com/office/drawing/2014/main" id="{966BC36E-A1BE-121B-039D-C91DE9C61B9B}"/>
              </a:ext>
            </a:extLst>
          </p:cNvPr>
          <p:cNvSpPr txBox="1"/>
          <p:nvPr/>
        </p:nvSpPr>
        <p:spPr>
          <a:xfrm>
            <a:off x="2213811" y="1949961"/>
            <a:ext cx="7712241" cy="2376035"/>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When using AI to streamline CV scanning during a search to find ideal candidates for a job, the information requested and answers screened out can result in disproportionate outcomes across different groups of people. For example, a certain word in the job description might attract or favour more men than women.</a:t>
            </a:r>
          </a:p>
        </p:txBody>
      </p:sp>
    </p:spTree>
    <p:extLst>
      <p:ext uri="{BB962C8B-B14F-4D97-AF65-F5344CB8AC3E}">
        <p14:creationId xmlns:p14="http://schemas.microsoft.com/office/powerpoint/2010/main" val="82456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F9B21-1342-5EEA-BF4A-176306ADD52D}"/>
            </a:ext>
          </a:extLst>
        </p:cNvPr>
        <p:cNvGrpSpPr/>
        <p:nvPr/>
      </p:nvGrpSpPr>
      <p:grpSpPr>
        <a:xfrm>
          <a:off x="0" y="0"/>
          <a:ext cx="0" cy="0"/>
          <a:chOff x="0" y="0"/>
          <a:chExt cx="0" cy="0"/>
        </a:xfrm>
      </p:grpSpPr>
      <p:pic>
        <p:nvPicPr>
          <p:cNvPr id="3" name="Picture 2" descr="A yellow and white background&#10;&#10;AI-generated content may be incorrect.">
            <a:extLst>
              <a:ext uri="{FF2B5EF4-FFF2-40B4-BE49-F238E27FC236}">
                <a16:creationId xmlns:a16="http://schemas.microsoft.com/office/drawing/2014/main" id="{00344618-9EF4-0818-5119-B9C9F5CA451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461E7B98-ABFA-49A4-E748-A1980D7FC8A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BFA8DE08-8BAE-D6BB-DB11-2B2FF49B4888}"/>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238538"/>
            <a:ext cx="12192000" cy="1550505"/>
          </a:xfrm>
          <a:prstGeom prst="rect">
            <a:avLst/>
          </a:prstGeom>
        </p:spPr>
      </p:pic>
      <p:sp>
        <p:nvSpPr>
          <p:cNvPr id="12" name="TextBox 11">
            <a:extLst>
              <a:ext uri="{FF2B5EF4-FFF2-40B4-BE49-F238E27FC236}">
                <a16:creationId xmlns:a16="http://schemas.microsoft.com/office/drawing/2014/main" id="{02854B59-B6A6-269B-0AA4-69F334D1FED2}"/>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3</a:t>
            </a:r>
          </a:p>
        </p:txBody>
      </p:sp>
      <p:sp>
        <p:nvSpPr>
          <p:cNvPr id="13" name="TextBox 12">
            <a:extLst>
              <a:ext uri="{FF2B5EF4-FFF2-40B4-BE49-F238E27FC236}">
                <a16:creationId xmlns:a16="http://schemas.microsoft.com/office/drawing/2014/main" id="{233491CA-C457-869D-A109-5508345A6F3F}"/>
              </a:ext>
            </a:extLst>
          </p:cNvPr>
          <p:cNvSpPr txBox="1"/>
          <p:nvPr/>
        </p:nvSpPr>
        <p:spPr>
          <a:xfrm>
            <a:off x="2213811" y="1949961"/>
            <a:ext cx="7712241" cy="3431709"/>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When using AI image and art generators, they will often perpetuate archaic and harmful stereotypes. For example, job roles like lawyers, doctors and judges will often be generated as white men. </a:t>
            </a:r>
          </a:p>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It may also generate images of specific groups of people (e.g. LGBTQ+ people) in a stereotypical way (e.g. gay men as physically fit or wearing ‘feminine’ clothing, gay women as having nose rings and shaved hair, and bisexual people and nonbinary people with dyed hair).</a:t>
            </a:r>
          </a:p>
        </p:txBody>
      </p:sp>
    </p:spTree>
    <p:extLst>
      <p:ext uri="{BB962C8B-B14F-4D97-AF65-F5344CB8AC3E}">
        <p14:creationId xmlns:p14="http://schemas.microsoft.com/office/powerpoint/2010/main" val="308787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0032F-8B18-D99F-7B79-D4FBDC0D1376}"/>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FB097779-6813-A2A1-D4D7-1F21629CECF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7EBE85E0-DC41-B98B-6939-B5C1CD9DD71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C93C8DC8-B0C3-477C-A02F-635237EEE30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265043"/>
            <a:ext cx="12194242" cy="1470992"/>
          </a:xfrm>
          <a:prstGeom prst="rect">
            <a:avLst/>
          </a:prstGeom>
        </p:spPr>
      </p:pic>
      <p:sp>
        <p:nvSpPr>
          <p:cNvPr id="10" name="TextBox 9">
            <a:extLst>
              <a:ext uri="{FF2B5EF4-FFF2-40B4-BE49-F238E27FC236}">
                <a16:creationId xmlns:a16="http://schemas.microsoft.com/office/drawing/2014/main" id="{856D525C-5E12-9487-1B56-15B280F17ECA}"/>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4</a:t>
            </a:r>
          </a:p>
        </p:txBody>
      </p:sp>
      <p:sp>
        <p:nvSpPr>
          <p:cNvPr id="11" name="TextBox 10">
            <a:extLst>
              <a:ext uri="{FF2B5EF4-FFF2-40B4-BE49-F238E27FC236}">
                <a16:creationId xmlns:a16="http://schemas.microsoft.com/office/drawing/2014/main" id="{BA1EC642-2B05-F743-06D0-92A002D68EB5}"/>
              </a:ext>
            </a:extLst>
          </p:cNvPr>
          <p:cNvSpPr txBox="1"/>
          <p:nvPr/>
        </p:nvSpPr>
        <p:spPr>
          <a:xfrm>
            <a:off x="2213812" y="1949961"/>
            <a:ext cx="7591926" cy="204979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AI-powered predictive policing tools may be used to predict areas where crime is more likely to happen. These often rely on arrest data from the past. This past data may have included incidents where people of colour were unfairly targeted and prosecuted as a result of prejudice.</a:t>
            </a:r>
          </a:p>
        </p:txBody>
      </p:sp>
    </p:spTree>
    <p:extLst>
      <p:ext uri="{BB962C8B-B14F-4D97-AF65-F5344CB8AC3E}">
        <p14:creationId xmlns:p14="http://schemas.microsoft.com/office/powerpoint/2010/main" val="125243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BC2E4-65EE-198C-81BC-9869D31B0035}"/>
            </a:ext>
          </a:extLst>
        </p:cNvPr>
        <p:cNvGrpSpPr/>
        <p:nvPr/>
      </p:nvGrpSpPr>
      <p:grpSpPr>
        <a:xfrm>
          <a:off x="0" y="0"/>
          <a:ext cx="0" cy="0"/>
          <a:chOff x="0" y="0"/>
          <a:chExt cx="0" cy="0"/>
        </a:xfrm>
      </p:grpSpPr>
      <p:pic>
        <p:nvPicPr>
          <p:cNvPr id="3" name="Picture 2" descr="A close up of an orange and white background&#10;&#10;AI-generated content may be incorrect.">
            <a:extLst>
              <a:ext uri="{FF2B5EF4-FFF2-40B4-BE49-F238E27FC236}">
                <a16:creationId xmlns:a16="http://schemas.microsoft.com/office/drawing/2014/main" id="{87C0E9A9-14D9-6105-03CB-23CAFFA9F7E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E38BCBD1-8123-8F2C-6C51-393E7E0FC7F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0913ECE2-922A-72D4-CE2A-86D2F9F37894}"/>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04800"/>
            <a:ext cx="12192000" cy="1470992"/>
          </a:xfrm>
          <a:prstGeom prst="rect">
            <a:avLst/>
          </a:prstGeom>
        </p:spPr>
      </p:pic>
      <p:sp>
        <p:nvSpPr>
          <p:cNvPr id="10" name="TextBox 9">
            <a:extLst>
              <a:ext uri="{FF2B5EF4-FFF2-40B4-BE49-F238E27FC236}">
                <a16:creationId xmlns:a16="http://schemas.microsoft.com/office/drawing/2014/main" id="{3EDA29B6-847F-B288-E9BB-441A8647F449}"/>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5</a:t>
            </a:r>
          </a:p>
        </p:txBody>
      </p:sp>
      <p:sp>
        <p:nvSpPr>
          <p:cNvPr id="11" name="TextBox 10">
            <a:extLst>
              <a:ext uri="{FF2B5EF4-FFF2-40B4-BE49-F238E27FC236}">
                <a16:creationId xmlns:a16="http://schemas.microsoft.com/office/drawing/2014/main" id="{67378F01-0891-B6D5-CC7A-2E3872A455C1}"/>
              </a:ext>
            </a:extLst>
          </p:cNvPr>
          <p:cNvSpPr txBox="1"/>
          <p:nvPr/>
        </p:nvSpPr>
        <p:spPr>
          <a:xfrm>
            <a:off x="2213811" y="1949961"/>
            <a:ext cx="7050505" cy="107106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Studies show that AI facial recognition technology is least reliable for people of colour, women, and nonbinary individuals.</a:t>
            </a:r>
          </a:p>
        </p:txBody>
      </p:sp>
    </p:spTree>
    <p:extLst>
      <p:ext uri="{BB962C8B-B14F-4D97-AF65-F5344CB8AC3E}">
        <p14:creationId xmlns:p14="http://schemas.microsoft.com/office/powerpoint/2010/main" val="421548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54A43-ADF4-4DC7-785D-084AEB8DCED5}"/>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13689846-F9E0-9E5F-B486-83C91F4317C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AFF8339C-AD87-14F2-EC11-50B0D349254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81BB5238-4ED6-6FE1-94A3-70095E7EDDF4}"/>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04800"/>
            <a:ext cx="12192000" cy="1457740"/>
          </a:xfrm>
          <a:prstGeom prst="rect">
            <a:avLst/>
          </a:prstGeom>
        </p:spPr>
      </p:pic>
      <p:sp>
        <p:nvSpPr>
          <p:cNvPr id="10" name="TextBox 9">
            <a:extLst>
              <a:ext uri="{FF2B5EF4-FFF2-40B4-BE49-F238E27FC236}">
                <a16:creationId xmlns:a16="http://schemas.microsoft.com/office/drawing/2014/main" id="{51096AD0-B1B3-5D47-F857-CC5F74DA0F44}"/>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6</a:t>
            </a:r>
          </a:p>
        </p:txBody>
      </p:sp>
      <p:sp>
        <p:nvSpPr>
          <p:cNvPr id="11" name="TextBox 10">
            <a:extLst>
              <a:ext uri="{FF2B5EF4-FFF2-40B4-BE49-F238E27FC236}">
                <a16:creationId xmlns:a16="http://schemas.microsoft.com/office/drawing/2014/main" id="{6C63C9FE-BDB5-AAC3-DC23-9543D11E2CBF}"/>
              </a:ext>
            </a:extLst>
          </p:cNvPr>
          <p:cNvSpPr txBox="1"/>
          <p:nvPr/>
        </p:nvSpPr>
        <p:spPr>
          <a:xfrm>
            <a:off x="2213812" y="1949961"/>
            <a:ext cx="7808494" cy="277922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Voice recognition technology in conversational AI systems can show bias against certain accents or dialects. </a:t>
            </a:r>
          </a:p>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For example, AI assistants might struggle with non-native speakers or regional accents. There have also been cases of it struggling with more high-pitched or breathier voices, meaning it can more frequently misunderstand female users.</a:t>
            </a:r>
          </a:p>
        </p:txBody>
      </p:sp>
    </p:spTree>
    <p:extLst>
      <p:ext uri="{BB962C8B-B14F-4D97-AF65-F5344CB8AC3E}">
        <p14:creationId xmlns:p14="http://schemas.microsoft.com/office/powerpoint/2010/main" val="340283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D7FF-1888-8DD3-7E26-9696FFC6834F}"/>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33F0737C-DB2E-EF51-D1F6-98D365B2D29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FF4F3C52-5906-92A5-124C-79CC9DB833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D516A332-5E1C-7D93-432D-0355EF592B7C}"/>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04800"/>
            <a:ext cx="12194242" cy="1484243"/>
          </a:xfrm>
          <a:prstGeom prst="rect">
            <a:avLst/>
          </a:prstGeom>
        </p:spPr>
      </p:pic>
      <p:sp>
        <p:nvSpPr>
          <p:cNvPr id="10" name="TextBox 9">
            <a:extLst>
              <a:ext uri="{FF2B5EF4-FFF2-40B4-BE49-F238E27FC236}">
                <a16:creationId xmlns:a16="http://schemas.microsoft.com/office/drawing/2014/main" id="{E6C76609-3FAB-5BD0-DAAE-6C2667E7974F}"/>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7</a:t>
            </a:r>
          </a:p>
        </p:txBody>
      </p:sp>
      <p:sp>
        <p:nvSpPr>
          <p:cNvPr id="11" name="TextBox 10">
            <a:extLst>
              <a:ext uri="{FF2B5EF4-FFF2-40B4-BE49-F238E27FC236}">
                <a16:creationId xmlns:a16="http://schemas.microsoft.com/office/drawing/2014/main" id="{6BB3FB04-904B-5A66-7759-CD3BFD7EA369}"/>
              </a:ext>
            </a:extLst>
          </p:cNvPr>
          <p:cNvSpPr txBox="1"/>
          <p:nvPr/>
        </p:nvSpPr>
        <p:spPr>
          <a:xfrm>
            <a:off x="2213811" y="1949961"/>
            <a:ext cx="7964905" cy="207749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A study found that, even after being programmed with anti-racism training, AI was still making prejudiced assumptions about people who speak African American English. The AI model characterised African American English speakers as “suspicious”, “aggressive”, “loud” and “rude.”</a:t>
            </a:r>
          </a:p>
        </p:txBody>
      </p:sp>
    </p:spTree>
    <p:extLst>
      <p:ext uri="{BB962C8B-B14F-4D97-AF65-F5344CB8AC3E}">
        <p14:creationId xmlns:p14="http://schemas.microsoft.com/office/powerpoint/2010/main" val="350311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7CAE2-D827-DA79-02C5-1F0134E61C78}"/>
            </a:ext>
          </a:extLst>
        </p:cNvPr>
        <p:cNvGrpSpPr/>
        <p:nvPr/>
      </p:nvGrpSpPr>
      <p:grpSpPr>
        <a:xfrm>
          <a:off x="0" y="0"/>
          <a:ext cx="0" cy="0"/>
          <a:chOff x="0" y="0"/>
          <a:chExt cx="0" cy="0"/>
        </a:xfrm>
      </p:grpSpPr>
      <p:pic>
        <p:nvPicPr>
          <p:cNvPr id="3" name="Picture 2" descr="A yellow and orange background&#10;&#10;AI-generated content may be incorrect.">
            <a:extLst>
              <a:ext uri="{FF2B5EF4-FFF2-40B4-BE49-F238E27FC236}">
                <a16:creationId xmlns:a16="http://schemas.microsoft.com/office/drawing/2014/main" id="{EAAC4566-40A2-826C-C4B4-5D2D2A51424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3BEC5E57-D3F2-44C3-95B4-B15919161A9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33379070-5B12-F208-5954-8FC39707FB1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18052"/>
            <a:ext cx="12194242" cy="1457739"/>
          </a:xfrm>
          <a:prstGeom prst="rect">
            <a:avLst/>
          </a:prstGeom>
        </p:spPr>
      </p:pic>
      <p:sp>
        <p:nvSpPr>
          <p:cNvPr id="10" name="TextBox 9">
            <a:extLst>
              <a:ext uri="{FF2B5EF4-FFF2-40B4-BE49-F238E27FC236}">
                <a16:creationId xmlns:a16="http://schemas.microsoft.com/office/drawing/2014/main" id="{0CF1F68E-CEBB-A9D8-A913-F5900EF5CD55}"/>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How might bias in AI impact society?</a:t>
            </a:r>
            <a:endParaRPr lang="en-GB" sz="255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49B6FA3A-8342-D122-D834-1590B13B155D}"/>
              </a:ext>
            </a:extLst>
          </p:cNvPr>
          <p:cNvSpPr txBox="1"/>
          <p:nvPr/>
        </p:nvSpPr>
        <p:spPr>
          <a:xfrm>
            <a:off x="1684421" y="1979277"/>
            <a:ext cx="8783053" cy="3731791"/>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worsen existing social inequality by affecting marginalised </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communities more.</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reinforce harmful stereotypes on gender, race, sexuality, etc.</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raises concerns about the fairness and justice of automated decisions, going against legal standards and not upholding ethical responsibilities.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have economic impacts on people, such as limiting job opportunities and worsen workplace inequality.</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affect a business’s decision making. If a business’s reputation is damaged because of bias in AI, it may lose customer trust and result in less profitability.</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in healthcare can worsen the health of certain groups.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Those who feel targeted or underrepresented by AI because of its bias may experience stress and anxiety, affecting their mental health.</a:t>
            </a:r>
          </a:p>
        </p:txBody>
      </p:sp>
    </p:spTree>
    <p:extLst>
      <p:ext uri="{BB962C8B-B14F-4D97-AF65-F5344CB8AC3E}">
        <p14:creationId xmlns:p14="http://schemas.microsoft.com/office/powerpoint/2010/main" val="412403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4132D-94EC-C1A5-205B-A9510F20F3A0}"/>
            </a:ext>
          </a:extLst>
        </p:cNvPr>
        <p:cNvGrpSpPr/>
        <p:nvPr/>
      </p:nvGrpSpPr>
      <p:grpSpPr>
        <a:xfrm>
          <a:off x="0" y="0"/>
          <a:ext cx="0" cy="0"/>
          <a:chOff x="0" y="0"/>
          <a:chExt cx="0" cy="0"/>
        </a:xfrm>
      </p:grpSpPr>
      <p:pic>
        <p:nvPicPr>
          <p:cNvPr id="3" name="Picture 2" descr="A yellow and orange background&#10;&#10;AI-generated content may be incorrect.">
            <a:extLst>
              <a:ext uri="{FF2B5EF4-FFF2-40B4-BE49-F238E27FC236}">
                <a16:creationId xmlns:a16="http://schemas.microsoft.com/office/drawing/2014/main" id="{A25612C0-05A6-A0CF-2869-E5C99DA2529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153C6F87-D1C4-3EA1-E9C9-B001F591214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04B6FD97-22C6-860D-97BA-02CBE721B9ED}"/>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 y="344556"/>
            <a:ext cx="12192001" cy="1431235"/>
          </a:xfrm>
          <a:prstGeom prst="rect">
            <a:avLst/>
          </a:prstGeom>
        </p:spPr>
      </p:pic>
      <p:sp>
        <p:nvSpPr>
          <p:cNvPr id="10" name="TextBox 9">
            <a:extLst>
              <a:ext uri="{FF2B5EF4-FFF2-40B4-BE49-F238E27FC236}">
                <a16:creationId xmlns:a16="http://schemas.microsoft.com/office/drawing/2014/main" id="{A3DF40BC-2895-4BA9-FE32-5BCD60CBB3E6}"/>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How can users of AI help challenge bias?</a:t>
            </a:r>
            <a:endParaRPr lang="en-GB" sz="255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F942834F-DBAB-9615-656D-DD051FF56E01}"/>
              </a:ext>
            </a:extLst>
          </p:cNvPr>
          <p:cNvSpPr txBox="1"/>
          <p:nvPr/>
        </p:nvSpPr>
        <p:spPr>
          <a:xfrm>
            <a:off x="2197354" y="1979277"/>
            <a:ext cx="7869210" cy="2785378"/>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Give feedback on or report biased results on AI platforms where possible.</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Think critically about AI-generated content – ask yourself if what it is showing you has been shaped around bias.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Talk to people you know about the possible harms that using biased AI-generated content can cause, including people with lived experience of these issues if possible.</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Some people choose to not use a tool where there is strong evidence that it is perpetuating bias.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Do further research and educate yourself on bias and prejudice in general, and how this is perpetuated and reinforced in society.</a:t>
            </a:r>
          </a:p>
        </p:txBody>
      </p:sp>
    </p:spTree>
    <p:extLst>
      <p:ext uri="{BB962C8B-B14F-4D97-AF65-F5344CB8AC3E}">
        <p14:creationId xmlns:p14="http://schemas.microsoft.com/office/powerpoint/2010/main" val="220469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76759-A46B-D3BB-1ABA-F6777AAD8AEB}"/>
            </a:ext>
          </a:extLst>
        </p:cNvPr>
        <p:cNvGrpSpPr/>
        <p:nvPr/>
      </p:nvGrpSpPr>
      <p:grpSpPr>
        <a:xfrm>
          <a:off x="0" y="0"/>
          <a:ext cx="0" cy="0"/>
          <a:chOff x="0" y="0"/>
          <a:chExt cx="0" cy="0"/>
        </a:xfrm>
      </p:grpSpPr>
      <p:pic>
        <p:nvPicPr>
          <p:cNvPr id="3" name="Picture 2" descr="A blue background with white lines&#10;&#10;AI-generated content may be incorrect.">
            <a:extLst>
              <a:ext uri="{FF2B5EF4-FFF2-40B4-BE49-F238E27FC236}">
                <a16:creationId xmlns:a16="http://schemas.microsoft.com/office/drawing/2014/main" id="{F28F6DF3-1B78-00DD-7524-9D32B6EE23A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computer graphics with green and orange lines&#10;&#10;AI-generated content may be incorrect.">
            <a:extLst>
              <a:ext uri="{FF2B5EF4-FFF2-40B4-BE49-F238E27FC236}">
                <a16:creationId xmlns:a16="http://schemas.microsoft.com/office/drawing/2014/main" id="{C6A3CD44-66BD-1F36-F8EB-CA3DD15DE0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30" name="Picture 29" descr="A black rectangle with white rectangle in it&#10;&#10;AI-generated content may be incorrect.">
            <a:extLst>
              <a:ext uri="{FF2B5EF4-FFF2-40B4-BE49-F238E27FC236}">
                <a16:creationId xmlns:a16="http://schemas.microsoft.com/office/drawing/2014/main" id="{64945A8D-3A58-E587-1112-3F915CBE7DB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167848" y="1900719"/>
            <a:ext cx="7828908" cy="3071974"/>
          </a:xfrm>
          <a:prstGeom prst="rect">
            <a:avLst/>
          </a:prstGeom>
        </p:spPr>
      </p:pic>
      <p:sp>
        <p:nvSpPr>
          <p:cNvPr id="16" name="TextBox 15">
            <a:extLst>
              <a:ext uri="{FF2B5EF4-FFF2-40B4-BE49-F238E27FC236}">
                <a16:creationId xmlns:a16="http://schemas.microsoft.com/office/drawing/2014/main" id="{617BFE7C-37CE-8DD1-A585-F97CD196A83D}"/>
              </a:ext>
            </a:extLst>
          </p:cNvPr>
          <p:cNvSpPr txBox="1"/>
          <p:nvPr/>
        </p:nvSpPr>
        <p:spPr>
          <a:xfrm>
            <a:off x="2853662" y="3105204"/>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AI manifesto</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6730858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39481-CFFD-1301-9BF9-836B38BC468E}"/>
            </a:ext>
          </a:extLst>
        </p:cNvPr>
        <p:cNvGrpSpPr/>
        <p:nvPr/>
      </p:nvGrpSpPr>
      <p:grpSpPr>
        <a:xfrm>
          <a:off x="0" y="0"/>
          <a:ext cx="0" cy="0"/>
          <a:chOff x="0" y="0"/>
          <a:chExt cx="0" cy="0"/>
        </a:xfrm>
      </p:grpSpPr>
      <p:pic>
        <p:nvPicPr>
          <p:cNvPr id="4" name="Picture 3" descr="A green and white background&#10;&#10;AI-generated content may be incorrect.">
            <a:extLst>
              <a:ext uri="{FF2B5EF4-FFF2-40B4-BE49-F238E27FC236}">
                <a16:creationId xmlns:a16="http://schemas.microsoft.com/office/drawing/2014/main" id="{FBC5963D-48B2-ED5D-E77B-D28F674A762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1100F474-29E8-2E42-3A1A-FE8F74140B1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0" name="TextBox 9">
            <a:extLst>
              <a:ext uri="{FF2B5EF4-FFF2-40B4-BE49-F238E27FC236}">
                <a16:creationId xmlns:a16="http://schemas.microsoft.com/office/drawing/2014/main" id="{E5EFA55F-98FB-B78E-659C-2771DD6E4E95}"/>
              </a:ext>
            </a:extLst>
          </p:cNvPr>
          <p:cNvSpPr txBox="1"/>
          <p:nvPr/>
        </p:nvSpPr>
        <p:spPr>
          <a:xfrm>
            <a:off x="3238663" y="2949322"/>
            <a:ext cx="5714672"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Who should have input on new technology?</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2928965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E0CA0-D9B2-1D62-664C-BF8483A10F52}"/>
            </a:ext>
          </a:extLst>
        </p:cNvPr>
        <p:cNvGrpSpPr/>
        <p:nvPr/>
      </p:nvGrpSpPr>
      <p:grpSpPr>
        <a:xfrm>
          <a:off x="0" y="0"/>
          <a:ext cx="0" cy="0"/>
          <a:chOff x="0" y="0"/>
          <a:chExt cx="0" cy="0"/>
        </a:xfrm>
      </p:grpSpPr>
      <p:pic>
        <p:nvPicPr>
          <p:cNvPr id="3" name="Picture 2" descr="A yellow and white object&#10;&#10;AI-generated content may be incorrect.">
            <a:extLst>
              <a:ext uri="{FF2B5EF4-FFF2-40B4-BE49-F238E27FC236}">
                <a16:creationId xmlns:a16="http://schemas.microsoft.com/office/drawing/2014/main" id="{89133BFA-DFA1-A513-AEB9-8C08AF3F6AB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240B5A0B-3419-6637-D774-D4679B8D1E1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3" name="TextBox 12">
            <a:extLst>
              <a:ext uri="{FF2B5EF4-FFF2-40B4-BE49-F238E27FC236}">
                <a16:creationId xmlns:a16="http://schemas.microsoft.com/office/drawing/2014/main" id="{ED4CEB7D-1935-D6C1-227F-01387E7F8313}"/>
              </a:ext>
            </a:extLst>
          </p:cNvPr>
          <p:cNvSpPr txBox="1"/>
          <p:nvPr/>
        </p:nvSpPr>
        <p:spPr>
          <a:xfrm>
            <a:off x="2622014" y="2951944"/>
            <a:ext cx="6918593"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What ethical issues with </a:t>
            </a:r>
          </a:p>
          <a:p>
            <a:pPr algn="ctr"/>
            <a:r>
              <a:rPr lang="en-GB" sz="2800" b="1" dirty="0">
                <a:latin typeface="Verdana" panose="020B0604030504040204" pitchFamily="34" charset="0"/>
                <a:ea typeface="Verdana" panose="020B0604030504040204" pitchFamily="34" charset="0"/>
                <a:cs typeface="Verdana" panose="020B0604030504040204" pitchFamily="34" charset="0"/>
              </a:rPr>
              <a:t>AI are you aware of?</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843869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8C2DA-1F41-3586-CD11-D95A24C3A639}"/>
            </a:ext>
          </a:extLst>
        </p:cNvPr>
        <p:cNvGrpSpPr/>
        <p:nvPr/>
      </p:nvGrpSpPr>
      <p:grpSpPr>
        <a:xfrm>
          <a:off x="0" y="0"/>
          <a:ext cx="0" cy="0"/>
          <a:chOff x="0" y="0"/>
          <a:chExt cx="0" cy="0"/>
        </a:xfrm>
      </p:grpSpPr>
      <p:pic>
        <p:nvPicPr>
          <p:cNvPr id="3" name="Picture 2" descr="A green and white blurry background&#10;&#10;AI-generated content may be incorrect.">
            <a:extLst>
              <a:ext uri="{FF2B5EF4-FFF2-40B4-BE49-F238E27FC236}">
                <a16:creationId xmlns:a16="http://schemas.microsoft.com/office/drawing/2014/main" id="{AC367DFF-680B-1449-C093-5574AE17DDD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6" name="Picture 5" descr="A group of rectangles on a black background&#10;&#10;AI-generated content may be incorrect.">
            <a:extLst>
              <a:ext uri="{FF2B5EF4-FFF2-40B4-BE49-F238E27FC236}">
                <a16:creationId xmlns:a16="http://schemas.microsoft.com/office/drawing/2014/main" id="{5CAD9146-106C-25F1-90B2-1654D0523EE6}"/>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828800" y="4191856"/>
            <a:ext cx="4520629" cy="1643865"/>
          </a:xfrm>
          <a:prstGeom prst="rect">
            <a:avLst/>
          </a:prstGeom>
        </p:spPr>
      </p:pic>
      <p:pic>
        <p:nvPicPr>
          <p:cNvPr id="7" name="Picture 6" descr="A group of rectangles on a black background&#10;&#10;AI-generated content may be incorrect.">
            <a:extLst>
              <a:ext uri="{FF2B5EF4-FFF2-40B4-BE49-F238E27FC236}">
                <a16:creationId xmlns:a16="http://schemas.microsoft.com/office/drawing/2014/main" id="{820B9CF5-182F-D973-6988-0E8A196A0218}"/>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571946" y="1674689"/>
            <a:ext cx="4777483" cy="2229492"/>
          </a:xfrm>
          <a:prstGeom prst="rect">
            <a:avLst/>
          </a:prstGeom>
        </p:spPr>
      </p:pic>
      <p:pic>
        <p:nvPicPr>
          <p:cNvPr id="9" name="Picture 8" descr="A group of rectangles on a black background&#10;&#10;AI-generated content may be incorrect.">
            <a:extLst>
              <a:ext uri="{FF2B5EF4-FFF2-40B4-BE49-F238E27FC236}">
                <a16:creationId xmlns:a16="http://schemas.microsoft.com/office/drawing/2014/main" id="{3DB6E454-81A8-8E00-0120-63B0CBFAA1AD}"/>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596008" y="1387010"/>
            <a:ext cx="4520630" cy="1695237"/>
          </a:xfrm>
          <a:prstGeom prst="rect">
            <a:avLst/>
          </a:prstGeom>
        </p:spPr>
      </p:pic>
      <p:pic>
        <p:nvPicPr>
          <p:cNvPr id="11" name="Picture 10" descr="A group of rectangles on a black background&#10;&#10;AI-generated content may be incorrect.">
            <a:extLst>
              <a:ext uri="{FF2B5EF4-FFF2-40B4-BE49-F238E27FC236}">
                <a16:creationId xmlns:a16="http://schemas.microsoft.com/office/drawing/2014/main" id="{5B188357-E798-65FC-4045-2E640204E3A2}"/>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596008" y="3349375"/>
            <a:ext cx="4685017" cy="2948682"/>
          </a:xfrm>
          <a:prstGeom prst="rect">
            <a:avLst/>
          </a:prstGeom>
        </p:spPr>
      </p:pic>
      <p:pic>
        <p:nvPicPr>
          <p:cNvPr id="13" name="Picture 12" descr="A yellow rectangular object with black background&#10;&#10;AI-generated content may be incorrect.">
            <a:extLst>
              <a:ext uri="{FF2B5EF4-FFF2-40B4-BE49-F238E27FC236}">
                <a16:creationId xmlns:a16="http://schemas.microsoft.com/office/drawing/2014/main" id="{9C1AFEE3-4297-0436-7ECF-BF55B2397B5F}"/>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585626" y="565079"/>
            <a:ext cx="5763803" cy="934948"/>
          </a:xfrm>
          <a:prstGeom prst="rect">
            <a:avLst/>
          </a:prstGeom>
        </p:spPr>
      </p:pic>
      <p:sp>
        <p:nvSpPr>
          <p:cNvPr id="16" name="TextBox 15">
            <a:extLst>
              <a:ext uri="{FF2B5EF4-FFF2-40B4-BE49-F238E27FC236}">
                <a16:creationId xmlns:a16="http://schemas.microsoft.com/office/drawing/2014/main" id="{E1AB1023-B5C1-731F-061D-F4E517DB6E44}"/>
              </a:ext>
            </a:extLst>
          </p:cNvPr>
          <p:cNvSpPr txBox="1"/>
          <p:nvPr/>
        </p:nvSpPr>
        <p:spPr>
          <a:xfrm>
            <a:off x="1787704" y="1896115"/>
            <a:ext cx="4387065" cy="1723549"/>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Express their views, </a:t>
            </a:r>
            <a:br>
              <a:rPr lang="en-GB" sz="2120" dirty="0">
                <a:latin typeface="Verdana" panose="020B0604030504040204" pitchFamily="34" charset="0"/>
                <a:ea typeface="Verdana" panose="020B0604030504040204" pitchFamily="34" charset="0"/>
                <a:cs typeface="Verdana" panose="020B0604030504040204" pitchFamily="34" charset="0"/>
              </a:rPr>
            </a:br>
            <a:r>
              <a:rPr lang="en-GB" sz="2120" dirty="0">
                <a:latin typeface="Verdana" panose="020B0604030504040204" pitchFamily="34" charset="0"/>
                <a:ea typeface="Verdana" panose="020B0604030504040204" pitchFamily="34" charset="0"/>
                <a:cs typeface="Verdana" panose="020B0604030504040204" pitchFamily="34" charset="0"/>
              </a:rPr>
              <a:t>feelings and wishes in all matters affecting them and have their views considered and taken seriously</a:t>
            </a:r>
          </a:p>
        </p:txBody>
      </p:sp>
      <p:sp>
        <p:nvSpPr>
          <p:cNvPr id="18" name="TextBox 17">
            <a:extLst>
              <a:ext uri="{FF2B5EF4-FFF2-40B4-BE49-F238E27FC236}">
                <a16:creationId xmlns:a16="http://schemas.microsoft.com/office/drawing/2014/main" id="{1822DF92-4413-76DC-1C4C-BCFFDD5D756F}"/>
              </a:ext>
            </a:extLst>
          </p:cNvPr>
          <p:cNvSpPr txBox="1"/>
          <p:nvPr/>
        </p:nvSpPr>
        <p:spPr>
          <a:xfrm>
            <a:off x="2008595" y="4483393"/>
            <a:ext cx="4077131" cy="1071062"/>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Be protected from risks </a:t>
            </a:r>
            <a:br>
              <a:rPr lang="en-GB" sz="2120" dirty="0">
                <a:latin typeface="Verdana" panose="020B0604030504040204" pitchFamily="34" charset="0"/>
                <a:ea typeface="Verdana" panose="020B0604030504040204" pitchFamily="34" charset="0"/>
                <a:cs typeface="Verdana" panose="020B0604030504040204" pitchFamily="34" charset="0"/>
              </a:rPr>
            </a:br>
            <a:r>
              <a:rPr lang="en-GB" sz="2120" dirty="0">
                <a:latin typeface="Verdana" panose="020B0604030504040204" pitchFamily="34" charset="0"/>
                <a:ea typeface="Verdana" panose="020B0604030504040204" pitchFamily="34" charset="0"/>
                <a:cs typeface="Verdana" panose="020B0604030504040204" pitchFamily="34" charset="0"/>
              </a:rPr>
              <a:t>to their right to life, survival and development </a:t>
            </a:r>
          </a:p>
        </p:txBody>
      </p:sp>
      <p:sp>
        <p:nvSpPr>
          <p:cNvPr id="17" name="TextBox 16">
            <a:extLst>
              <a:ext uri="{FF2B5EF4-FFF2-40B4-BE49-F238E27FC236}">
                <a16:creationId xmlns:a16="http://schemas.microsoft.com/office/drawing/2014/main" id="{8C8F443A-E7E9-03C3-FC18-02270AA06C6E}"/>
              </a:ext>
            </a:extLst>
          </p:cNvPr>
          <p:cNvSpPr txBox="1"/>
          <p:nvPr/>
        </p:nvSpPr>
        <p:spPr>
          <a:xfrm>
            <a:off x="6796353" y="1709371"/>
            <a:ext cx="4073705" cy="1071062"/>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Relax, play and take part in a wide range of cultural and artistic activities</a:t>
            </a:r>
          </a:p>
        </p:txBody>
      </p:sp>
      <p:grpSp>
        <p:nvGrpSpPr>
          <p:cNvPr id="2" name="Group 1">
            <a:extLst>
              <a:ext uri="{FF2B5EF4-FFF2-40B4-BE49-F238E27FC236}">
                <a16:creationId xmlns:a16="http://schemas.microsoft.com/office/drawing/2014/main" id="{5BF1B18F-2D25-C228-3C51-4741C0875130}"/>
              </a:ext>
            </a:extLst>
          </p:cNvPr>
          <p:cNvGrpSpPr/>
          <p:nvPr/>
        </p:nvGrpSpPr>
        <p:grpSpPr>
          <a:xfrm>
            <a:off x="6930772" y="3633799"/>
            <a:ext cx="4077131" cy="2337312"/>
            <a:chOff x="6930772" y="3633799"/>
            <a:chExt cx="4077131" cy="2337312"/>
          </a:xfrm>
        </p:grpSpPr>
        <p:sp>
          <p:nvSpPr>
            <p:cNvPr id="19" name="TextBox 18">
              <a:extLst>
                <a:ext uri="{FF2B5EF4-FFF2-40B4-BE49-F238E27FC236}">
                  <a16:creationId xmlns:a16="http://schemas.microsoft.com/office/drawing/2014/main" id="{BE388DCA-9644-B7B4-B119-9FD78641314C}"/>
                </a:ext>
              </a:extLst>
            </p:cNvPr>
            <p:cNvSpPr txBox="1"/>
            <p:nvPr/>
          </p:nvSpPr>
          <p:spPr>
            <a:xfrm>
              <a:off x="6930772" y="3633799"/>
              <a:ext cx="4077131" cy="1397306"/>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The best interests of the child must be a top priority in all decisions  and actions that affect children.</a:t>
              </a:r>
            </a:p>
          </p:txBody>
        </p:sp>
        <p:sp>
          <p:nvSpPr>
            <p:cNvPr id="20" name="TextBox 19">
              <a:extLst>
                <a:ext uri="{FF2B5EF4-FFF2-40B4-BE49-F238E27FC236}">
                  <a16:creationId xmlns:a16="http://schemas.microsoft.com/office/drawing/2014/main" id="{C050A15B-AF7B-9748-F620-B807EE596391}"/>
                </a:ext>
              </a:extLst>
            </p:cNvPr>
            <p:cNvSpPr txBox="1"/>
            <p:nvPr/>
          </p:nvSpPr>
          <p:spPr>
            <a:xfrm>
              <a:off x="6930772" y="5226292"/>
              <a:ext cx="4077131" cy="744819"/>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All children’s rights apply in the digital world.</a:t>
              </a:r>
            </a:p>
          </p:txBody>
        </p:sp>
      </p:grpSp>
      <p:sp>
        <p:nvSpPr>
          <p:cNvPr id="21" name="TextBox 20">
            <a:extLst>
              <a:ext uri="{FF2B5EF4-FFF2-40B4-BE49-F238E27FC236}">
                <a16:creationId xmlns:a16="http://schemas.microsoft.com/office/drawing/2014/main" id="{71CB5B8B-AED7-E178-2DB2-2E66D0CC2586}"/>
              </a:ext>
            </a:extLst>
          </p:cNvPr>
          <p:cNvSpPr txBox="1"/>
          <p:nvPr/>
        </p:nvSpPr>
        <p:spPr>
          <a:xfrm>
            <a:off x="1259437" y="808405"/>
            <a:ext cx="4442720" cy="418576"/>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Every child has the right to:</a:t>
            </a:r>
          </a:p>
        </p:txBody>
      </p:sp>
    </p:spTree>
    <p:extLst>
      <p:ext uri="{BB962C8B-B14F-4D97-AF65-F5344CB8AC3E}">
        <p14:creationId xmlns:p14="http://schemas.microsoft.com/office/powerpoint/2010/main" val="38793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4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6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DC4F6-24A0-1376-4947-E1F26D94CB69}"/>
            </a:ext>
          </a:extLst>
        </p:cNvPr>
        <p:cNvGrpSpPr/>
        <p:nvPr/>
      </p:nvGrpSpPr>
      <p:grpSpPr>
        <a:xfrm>
          <a:off x="0" y="0"/>
          <a:ext cx="0" cy="0"/>
          <a:chOff x="0" y="0"/>
          <a:chExt cx="0" cy="0"/>
        </a:xfrm>
      </p:grpSpPr>
      <p:pic>
        <p:nvPicPr>
          <p:cNvPr id="24" name="Picture 23" descr="A green and white square&#10;&#10;AI-generated content may be incorrect.">
            <a:extLst>
              <a:ext uri="{FF2B5EF4-FFF2-40B4-BE49-F238E27FC236}">
                <a16:creationId xmlns:a16="http://schemas.microsoft.com/office/drawing/2014/main" id="{11C458BF-70EB-02CF-703F-D9D4A0CBF01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22" name="Picture 21" descr="A black rectangle with a white background&#10;&#10;AI-generated content may be incorrect.">
            <a:extLst>
              <a:ext uri="{FF2B5EF4-FFF2-40B4-BE49-F238E27FC236}">
                <a16:creationId xmlns:a16="http://schemas.microsoft.com/office/drawing/2014/main" id="{F8DAE503-6C6D-80B3-9AD2-105C1D98E14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4" name="Picture 13" descr="A yellow line in a black background&#10;&#10;AI-generated content may be incorrect.">
            <a:extLst>
              <a:ext uri="{FF2B5EF4-FFF2-40B4-BE49-F238E27FC236}">
                <a16:creationId xmlns:a16="http://schemas.microsoft.com/office/drawing/2014/main" id="{5A0E91A6-4934-D66D-B242-122669DDDF9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sp>
        <p:nvSpPr>
          <p:cNvPr id="21" name="TextBox 20">
            <a:extLst>
              <a:ext uri="{FF2B5EF4-FFF2-40B4-BE49-F238E27FC236}">
                <a16:creationId xmlns:a16="http://schemas.microsoft.com/office/drawing/2014/main" id="{35D78028-6DEB-9B7C-02E3-B65A3276D39A}"/>
              </a:ext>
            </a:extLst>
          </p:cNvPr>
          <p:cNvSpPr txBox="1"/>
          <p:nvPr/>
        </p:nvSpPr>
        <p:spPr>
          <a:xfrm>
            <a:off x="1259437" y="798131"/>
            <a:ext cx="6209876" cy="418576"/>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What should AI look like in the future?</a:t>
            </a:r>
          </a:p>
        </p:txBody>
      </p:sp>
      <p:sp>
        <p:nvSpPr>
          <p:cNvPr id="10" name="TextBox 9">
            <a:extLst>
              <a:ext uri="{FF2B5EF4-FFF2-40B4-BE49-F238E27FC236}">
                <a16:creationId xmlns:a16="http://schemas.microsoft.com/office/drawing/2014/main" id="{291634FE-F532-8310-DF0A-868BC71FCB04}"/>
              </a:ext>
            </a:extLst>
          </p:cNvPr>
          <p:cNvSpPr txBox="1"/>
          <p:nvPr/>
        </p:nvSpPr>
        <p:spPr>
          <a:xfrm>
            <a:off x="2001219" y="1605818"/>
            <a:ext cx="7759229" cy="1815882"/>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What are young people’s experiences and reflections of AI?</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How can parents and carers, school or government support young people with AI?</a:t>
            </a:r>
          </a:p>
        </p:txBody>
      </p:sp>
    </p:spTree>
    <p:extLst>
      <p:ext uri="{BB962C8B-B14F-4D97-AF65-F5344CB8AC3E}">
        <p14:creationId xmlns:p14="http://schemas.microsoft.com/office/powerpoint/2010/main" val="33346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AB994-9E9E-C781-B965-A1A19EC364C5}"/>
            </a:ext>
          </a:extLst>
        </p:cNvPr>
        <p:cNvGrpSpPr/>
        <p:nvPr/>
      </p:nvGrpSpPr>
      <p:grpSpPr>
        <a:xfrm>
          <a:off x="0" y="0"/>
          <a:ext cx="0" cy="0"/>
          <a:chOff x="0" y="0"/>
          <a:chExt cx="0" cy="0"/>
        </a:xfrm>
      </p:grpSpPr>
      <p:pic>
        <p:nvPicPr>
          <p:cNvPr id="22" name="Picture 21" descr="A green background with a curved edge&#10;&#10;AI-generated content may be incorrect.">
            <a:extLst>
              <a:ext uri="{FF2B5EF4-FFF2-40B4-BE49-F238E27FC236}">
                <a16:creationId xmlns:a16="http://schemas.microsoft.com/office/drawing/2014/main" id="{75DB3784-683E-A7E7-7C81-B5E8963ABBE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F6663742-6670-26C5-2BFC-F77262AB6A75}"/>
              </a:ext>
            </a:extLst>
          </p:cNvPr>
          <p:cNvGrpSpPr/>
          <p:nvPr/>
        </p:nvGrpSpPr>
        <p:grpSpPr>
          <a:xfrm>
            <a:off x="756004" y="1343881"/>
            <a:ext cx="2593372" cy="1400158"/>
            <a:chOff x="756004" y="1343881"/>
            <a:chExt cx="2593372" cy="1400158"/>
          </a:xfrm>
        </p:grpSpPr>
        <p:pic>
          <p:nvPicPr>
            <p:cNvPr id="24" name="Picture 23" descr="A group of white rectangular bubbles&#10;&#10;AI-generated content may be incorrect.">
              <a:extLst>
                <a:ext uri="{FF2B5EF4-FFF2-40B4-BE49-F238E27FC236}">
                  <a16:creationId xmlns:a16="http://schemas.microsoft.com/office/drawing/2014/main" id="{50D65298-2AFA-22C7-19B3-665D9B8B008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56004" y="1343881"/>
              <a:ext cx="2559985" cy="1400158"/>
            </a:xfrm>
            <a:prstGeom prst="rect">
              <a:avLst/>
            </a:prstGeom>
          </p:spPr>
        </p:pic>
        <p:sp>
          <p:nvSpPr>
            <p:cNvPr id="7" name="TextBox 6">
              <a:extLst>
                <a:ext uri="{FF2B5EF4-FFF2-40B4-BE49-F238E27FC236}">
                  <a16:creationId xmlns:a16="http://schemas.microsoft.com/office/drawing/2014/main" id="{1541810F-C149-8937-6A92-FF8B5313B5DE}"/>
                </a:ext>
              </a:extLst>
            </p:cNvPr>
            <p:cNvSpPr txBox="1"/>
            <p:nvPr/>
          </p:nvSpPr>
          <p:spPr>
            <a:xfrm>
              <a:off x="756004" y="1558419"/>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How young people use AI</a:t>
              </a:r>
            </a:p>
          </p:txBody>
        </p:sp>
      </p:grpSp>
      <p:grpSp>
        <p:nvGrpSpPr>
          <p:cNvPr id="3" name="Group 2">
            <a:extLst>
              <a:ext uri="{FF2B5EF4-FFF2-40B4-BE49-F238E27FC236}">
                <a16:creationId xmlns:a16="http://schemas.microsoft.com/office/drawing/2014/main" id="{D3D92F6A-2788-FCC9-5FEB-9C28530C9E0D}"/>
              </a:ext>
            </a:extLst>
          </p:cNvPr>
          <p:cNvGrpSpPr/>
          <p:nvPr/>
        </p:nvGrpSpPr>
        <p:grpSpPr>
          <a:xfrm>
            <a:off x="3607088" y="1438223"/>
            <a:ext cx="2539424" cy="1757039"/>
            <a:chOff x="3607088" y="1438223"/>
            <a:chExt cx="2539424" cy="1757039"/>
          </a:xfrm>
        </p:grpSpPr>
        <p:pic>
          <p:nvPicPr>
            <p:cNvPr id="30" name="Picture 29" descr="A group of white rectangular bubbles&#10;&#10;AI-generated content may be incorrect.">
              <a:extLst>
                <a:ext uri="{FF2B5EF4-FFF2-40B4-BE49-F238E27FC236}">
                  <a16:creationId xmlns:a16="http://schemas.microsoft.com/office/drawing/2014/main" id="{57D3AB8A-F39F-CA73-6A88-4D4D6A6FB21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607088" y="1438223"/>
              <a:ext cx="2539424" cy="1757039"/>
            </a:xfrm>
            <a:prstGeom prst="rect">
              <a:avLst/>
            </a:prstGeom>
          </p:spPr>
        </p:pic>
        <p:sp>
          <p:nvSpPr>
            <p:cNvPr id="8" name="TextBox 7">
              <a:extLst>
                <a:ext uri="{FF2B5EF4-FFF2-40B4-BE49-F238E27FC236}">
                  <a16:creationId xmlns:a16="http://schemas.microsoft.com/office/drawing/2014/main" id="{A3D6E25F-2EEB-2666-E62A-3713B65C149A}"/>
                </a:ext>
              </a:extLst>
            </p:cNvPr>
            <p:cNvSpPr txBox="1"/>
            <p:nvPr/>
          </p:nvSpPr>
          <p:spPr>
            <a:xfrm>
              <a:off x="3756057" y="1661160"/>
              <a:ext cx="2274874"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Concerns young people have with AI</a:t>
              </a:r>
            </a:p>
          </p:txBody>
        </p:sp>
      </p:grpSp>
      <p:grpSp>
        <p:nvGrpSpPr>
          <p:cNvPr id="4" name="Group 3">
            <a:extLst>
              <a:ext uri="{FF2B5EF4-FFF2-40B4-BE49-F238E27FC236}">
                <a16:creationId xmlns:a16="http://schemas.microsoft.com/office/drawing/2014/main" id="{0730700C-AB3E-EF08-89F4-873B2B7FFBFD}"/>
              </a:ext>
            </a:extLst>
          </p:cNvPr>
          <p:cNvGrpSpPr/>
          <p:nvPr/>
        </p:nvGrpSpPr>
        <p:grpSpPr>
          <a:xfrm>
            <a:off x="6437611" y="1039173"/>
            <a:ext cx="2593374" cy="1396114"/>
            <a:chOff x="6437611" y="1039173"/>
            <a:chExt cx="2593374" cy="1396114"/>
          </a:xfrm>
        </p:grpSpPr>
        <p:pic>
          <p:nvPicPr>
            <p:cNvPr id="33" name="Picture 32" descr="A group of white rectangular bubbles&#10;&#10;AI-generated content may be incorrect.">
              <a:extLst>
                <a:ext uri="{FF2B5EF4-FFF2-40B4-BE49-F238E27FC236}">
                  <a16:creationId xmlns:a16="http://schemas.microsoft.com/office/drawing/2014/main" id="{F3D88A1F-B43F-28B5-4DF3-8A4408C32A36}"/>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437611" y="1039173"/>
              <a:ext cx="2583291" cy="1396114"/>
            </a:xfrm>
            <a:prstGeom prst="rect">
              <a:avLst/>
            </a:prstGeom>
          </p:spPr>
        </p:pic>
        <p:sp>
          <p:nvSpPr>
            <p:cNvPr id="9" name="TextBox 8">
              <a:extLst>
                <a:ext uri="{FF2B5EF4-FFF2-40B4-BE49-F238E27FC236}">
                  <a16:creationId xmlns:a16="http://schemas.microsoft.com/office/drawing/2014/main" id="{9B638062-C8F2-27CD-0494-C6FD67BEE712}"/>
                </a:ext>
              </a:extLst>
            </p:cNvPr>
            <p:cNvSpPr txBox="1"/>
            <p:nvPr/>
          </p:nvSpPr>
          <p:spPr>
            <a:xfrm>
              <a:off x="6437613" y="1229645"/>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Developments that AI needs</a:t>
              </a:r>
            </a:p>
          </p:txBody>
        </p:sp>
      </p:grpSp>
      <p:grpSp>
        <p:nvGrpSpPr>
          <p:cNvPr id="5" name="Group 4">
            <a:extLst>
              <a:ext uri="{FF2B5EF4-FFF2-40B4-BE49-F238E27FC236}">
                <a16:creationId xmlns:a16="http://schemas.microsoft.com/office/drawing/2014/main" id="{115589E3-A32C-04C9-074B-5E247DCD3904}"/>
              </a:ext>
            </a:extLst>
          </p:cNvPr>
          <p:cNvGrpSpPr/>
          <p:nvPr/>
        </p:nvGrpSpPr>
        <p:grpSpPr>
          <a:xfrm>
            <a:off x="9200938" y="1438223"/>
            <a:ext cx="2235058" cy="1757039"/>
            <a:chOff x="9200938" y="1438223"/>
            <a:chExt cx="2235058" cy="1757039"/>
          </a:xfrm>
        </p:grpSpPr>
        <p:pic>
          <p:nvPicPr>
            <p:cNvPr id="35" name="Picture 34" descr="A group of white rectangular bubbles&#10;&#10;AI-generated content may be incorrect.">
              <a:extLst>
                <a:ext uri="{FF2B5EF4-FFF2-40B4-BE49-F238E27FC236}">
                  <a16:creationId xmlns:a16="http://schemas.microsoft.com/office/drawing/2014/main" id="{E740B3D2-4966-1791-E48B-324B387214B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9200938" y="1438223"/>
              <a:ext cx="2235058" cy="1757039"/>
            </a:xfrm>
            <a:prstGeom prst="rect">
              <a:avLst/>
            </a:prstGeom>
          </p:spPr>
        </p:pic>
        <p:sp>
          <p:nvSpPr>
            <p:cNvPr id="11" name="TextBox 10">
              <a:extLst>
                <a:ext uri="{FF2B5EF4-FFF2-40B4-BE49-F238E27FC236}">
                  <a16:creationId xmlns:a16="http://schemas.microsoft.com/office/drawing/2014/main" id="{1C5E1839-8A19-2DF2-5A74-6FC90654CA1F}"/>
                </a:ext>
              </a:extLst>
            </p:cNvPr>
            <p:cNvSpPr txBox="1"/>
            <p:nvPr/>
          </p:nvSpPr>
          <p:spPr>
            <a:xfrm>
              <a:off x="9200938" y="1650885"/>
              <a:ext cx="2065107"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Education needed around AI</a:t>
              </a:r>
            </a:p>
          </p:txBody>
        </p:sp>
      </p:grpSp>
      <p:grpSp>
        <p:nvGrpSpPr>
          <p:cNvPr id="10" name="Group 9">
            <a:extLst>
              <a:ext uri="{FF2B5EF4-FFF2-40B4-BE49-F238E27FC236}">
                <a16:creationId xmlns:a16="http://schemas.microsoft.com/office/drawing/2014/main" id="{EC1889EC-6875-89BA-8D0B-EFB6A7F14338}"/>
              </a:ext>
            </a:extLst>
          </p:cNvPr>
          <p:cNvGrpSpPr/>
          <p:nvPr/>
        </p:nvGrpSpPr>
        <p:grpSpPr>
          <a:xfrm>
            <a:off x="6334450" y="2545429"/>
            <a:ext cx="2065107" cy="1709897"/>
            <a:chOff x="6334450" y="2545429"/>
            <a:chExt cx="2065107" cy="1709897"/>
          </a:xfrm>
        </p:grpSpPr>
        <p:pic>
          <p:nvPicPr>
            <p:cNvPr id="32" name="Picture 31" descr="A group of white rectangular bubbles&#10;&#10;AI-generated content may be incorrect.">
              <a:extLst>
                <a:ext uri="{FF2B5EF4-FFF2-40B4-BE49-F238E27FC236}">
                  <a16:creationId xmlns:a16="http://schemas.microsoft.com/office/drawing/2014/main" id="{9431E74F-7365-F64E-05A6-C5EF8D6BAD4C}"/>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423914" y="2545429"/>
              <a:ext cx="1904144" cy="1709897"/>
            </a:xfrm>
            <a:prstGeom prst="rect">
              <a:avLst/>
            </a:prstGeom>
          </p:spPr>
        </p:pic>
        <p:sp>
          <p:nvSpPr>
            <p:cNvPr id="12" name="TextBox 11">
              <a:extLst>
                <a:ext uri="{FF2B5EF4-FFF2-40B4-BE49-F238E27FC236}">
                  <a16:creationId xmlns:a16="http://schemas.microsoft.com/office/drawing/2014/main" id="{E8CE22B4-1FC0-EA61-0C09-1D87170F9A1E}"/>
                </a:ext>
              </a:extLst>
            </p:cNvPr>
            <p:cNvSpPr txBox="1"/>
            <p:nvPr/>
          </p:nvSpPr>
          <p:spPr>
            <a:xfrm>
              <a:off x="6334450" y="2709123"/>
              <a:ext cx="2065107"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What AI should be used for</a:t>
              </a:r>
            </a:p>
          </p:txBody>
        </p:sp>
      </p:grpSp>
      <p:grpSp>
        <p:nvGrpSpPr>
          <p:cNvPr id="6" name="Group 5">
            <a:extLst>
              <a:ext uri="{FF2B5EF4-FFF2-40B4-BE49-F238E27FC236}">
                <a16:creationId xmlns:a16="http://schemas.microsoft.com/office/drawing/2014/main" id="{52844210-18CA-0B39-57F2-7578B18055E9}"/>
              </a:ext>
            </a:extLst>
          </p:cNvPr>
          <p:cNvGrpSpPr/>
          <p:nvPr/>
        </p:nvGrpSpPr>
        <p:grpSpPr>
          <a:xfrm>
            <a:off x="8605460" y="3254377"/>
            <a:ext cx="2593372" cy="1396114"/>
            <a:chOff x="8605460" y="3254377"/>
            <a:chExt cx="2593372" cy="1396114"/>
          </a:xfrm>
        </p:grpSpPr>
        <p:pic>
          <p:nvPicPr>
            <p:cNvPr id="34" name="Picture 33" descr="A group of white rectangular bubbles&#10;&#10;AI-generated content may be incorrect.">
              <a:extLst>
                <a:ext uri="{FF2B5EF4-FFF2-40B4-BE49-F238E27FC236}">
                  <a16:creationId xmlns:a16="http://schemas.microsoft.com/office/drawing/2014/main" id="{722623FF-07FB-408A-63BA-5D11373FE3C2}"/>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8650840" y="3254377"/>
              <a:ext cx="2507754" cy="1396114"/>
            </a:xfrm>
            <a:prstGeom prst="rect">
              <a:avLst/>
            </a:prstGeom>
          </p:spPr>
        </p:pic>
        <p:sp>
          <p:nvSpPr>
            <p:cNvPr id="13" name="TextBox 12">
              <a:extLst>
                <a:ext uri="{FF2B5EF4-FFF2-40B4-BE49-F238E27FC236}">
                  <a16:creationId xmlns:a16="http://schemas.microsoft.com/office/drawing/2014/main" id="{F67CCD97-1B3C-ABD5-0F26-197BCAE6D349}"/>
                </a:ext>
              </a:extLst>
            </p:cNvPr>
            <p:cNvSpPr txBox="1"/>
            <p:nvPr/>
          </p:nvSpPr>
          <p:spPr>
            <a:xfrm>
              <a:off x="8605460" y="3428314"/>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Privacy and settings in AI</a:t>
              </a:r>
            </a:p>
          </p:txBody>
        </p:sp>
      </p:grpSp>
      <p:grpSp>
        <p:nvGrpSpPr>
          <p:cNvPr id="39" name="Group 38">
            <a:extLst>
              <a:ext uri="{FF2B5EF4-FFF2-40B4-BE49-F238E27FC236}">
                <a16:creationId xmlns:a16="http://schemas.microsoft.com/office/drawing/2014/main" id="{D3153D33-CB57-B864-FA58-144B1112899A}"/>
              </a:ext>
            </a:extLst>
          </p:cNvPr>
          <p:cNvGrpSpPr/>
          <p:nvPr/>
        </p:nvGrpSpPr>
        <p:grpSpPr>
          <a:xfrm>
            <a:off x="8928242" y="4705563"/>
            <a:ext cx="2507753" cy="1549571"/>
            <a:chOff x="8928242" y="4705563"/>
            <a:chExt cx="2507753" cy="1549571"/>
          </a:xfrm>
        </p:grpSpPr>
        <p:pic>
          <p:nvPicPr>
            <p:cNvPr id="36" name="Picture 35" descr="A group of white rectangular bubbles&#10;&#10;AI-generated content may be incorrect.">
              <a:extLst>
                <a:ext uri="{FF2B5EF4-FFF2-40B4-BE49-F238E27FC236}">
                  <a16:creationId xmlns:a16="http://schemas.microsoft.com/office/drawing/2014/main" id="{1CE63D11-E639-D57D-BB95-06AFFFEBA3B8}"/>
                </a:ext>
              </a:extLst>
            </p:cNvPr>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8928242" y="4705563"/>
              <a:ext cx="2507753" cy="1549571"/>
            </a:xfrm>
            <a:prstGeom prst="rect">
              <a:avLst/>
            </a:prstGeom>
          </p:spPr>
        </p:pic>
        <p:sp>
          <p:nvSpPr>
            <p:cNvPr id="14" name="TextBox 13">
              <a:extLst>
                <a:ext uri="{FF2B5EF4-FFF2-40B4-BE49-F238E27FC236}">
                  <a16:creationId xmlns:a16="http://schemas.microsoft.com/office/drawing/2014/main" id="{A5966A66-5D75-C992-50E2-4F5723BD968F}"/>
                </a:ext>
              </a:extLst>
            </p:cNvPr>
            <p:cNvSpPr txBox="1"/>
            <p:nvPr/>
          </p:nvSpPr>
          <p:spPr>
            <a:xfrm>
              <a:off x="9020903" y="4918067"/>
              <a:ext cx="2337804"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tech industry</a:t>
              </a:r>
            </a:p>
          </p:txBody>
        </p:sp>
      </p:grpSp>
      <p:grpSp>
        <p:nvGrpSpPr>
          <p:cNvPr id="20" name="Group 19">
            <a:extLst>
              <a:ext uri="{FF2B5EF4-FFF2-40B4-BE49-F238E27FC236}">
                <a16:creationId xmlns:a16="http://schemas.microsoft.com/office/drawing/2014/main" id="{481DC7EE-84B1-9D18-8BA0-7C756C1D9934}"/>
              </a:ext>
            </a:extLst>
          </p:cNvPr>
          <p:cNvGrpSpPr/>
          <p:nvPr/>
        </p:nvGrpSpPr>
        <p:grpSpPr>
          <a:xfrm>
            <a:off x="3185652" y="3305405"/>
            <a:ext cx="2910347" cy="1400158"/>
            <a:chOff x="3185652" y="3305405"/>
            <a:chExt cx="2910347" cy="1400158"/>
          </a:xfrm>
        </p:grpSpPr>
        <p:pic>
          <p:nvPicPr>
            <p:cNvPr id="29" name="Picture 28" descr="A group of white rectangular bubbles&#10;&#10;AI-generated content may be incorrect.">
              <a:extLst>
                <a:ext uri="{FF2B5EF4-FFF2-40B4-BE49-F238E27FC236}">
                  <a16:creationId xmlns:a16="http://schemas.microsoft.com/office/drawing/2014/main" id="{CEB59324-1D46-C643-8149-0B5538FCB72C}"/>
                </a:ext>
              </a:extLst>
            </p:cNvPr>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3185652" y="3305405"/>
              <a:ext cx="2910347" cy="1400158"/>
            </a:xfrm>
            <a:prstGeom prst="rect">
              <a:avLst/>
            </a:prstGeom>
          </p:spPr>
        </p:pic>
        <p:sp>
          <p:nvSpPr>
            <p:cNvPr id="15" name="TextBox 14">
              <a:extLst>
                <a:ext uri="{FF2B5EF4-FFF2-40B4-BE49-F238E27FC236}">
                  <a16:creationId xmlns:a16="http://schemas.microsoft.com/office/drawing/2014/main" id="{9CF4919F-04F1-CDF7-7A97-6EC6030398AB}"/>
                </a:ext>
              </a:extLst>
            </p:cNvPr>
            <p:cNvSpPr txBox="1"/>
            <p:nvPr/>
          </p:nvSpPr>
          <p:spPr>
            <a:xfrm>
              <a:off x="3345092" y="3510507"/>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Safety and wellbeing issues</a:t>
              </a:r>
            </a:p>
          </p:txBody>
        </p:sp>
      </p:grpSp>
      <p:grpSp>
        <p:nvGrpSpPr>
          <p:cNvPr id="38" name="Group 37">
            <a:extLst>
              <a:ext uri="{FF2B5EF4-FFF2-40B4-BE49-F238E27FC236}">
                <a16:creationId xmlns:a16="http://schemas.microsoft.com/office/drawing/2014/main" id="{3BA88CFC-AB5D-6677-0191-3E9BA039576B}"/>
              </a:ext>
            </a:extLst>
          </p:cNvPr>
          <p:cNvGrpSpPr/>
          <p:nvPr/>
        </p:nvGrpSpPr>
        <p:grpSpPr>
          <a:xfrm>
            <a:off x="6334450" y="4419020"/>
            <a:ext cx="2230772" cy="1714652"/>
            <a:chOff x="6334450" y="4419020"/>
            <a:chExt cx="2230772" cy="1714652"/>
          </a:xfrm>
        </p:grpSpPr>
        <p:pic>
          <p:nvPicPr>
            <p:cNvPr id="31" name="Picture 30" descr="A group of white rectangular bubbles&#10;&#10;AI-generated content may be incorrect.">
              <a:extLst>
                <a:ext uri="{FF2B5EF4-FFF2-40B4-BE49-F238E27FC236}">
                  <a16:creationId xmlns:a16="http://schemas.microsoft.com/office/drawing/2014/main" id="{9262CECC-E8E4-AFB6-7465-3DC211F7E026}"/>
                </a:ext>
              </a:extLst>
            </p:cNvPr>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a:xfrm>
              <a:off x="6334450" y="4419020"/>
              <a:ext cx="2230772" cy="1714652"/>
            </a:xfrm>
            <a:prstGeom prst="rect">
              <a:avLst/>
            </a:prstGeom>
          </p:spPr>
        </p:pic>
        <p:sp>
          <p:nvSpPr>
            <p:cNvPr id="16" name="TextBox 15">
              <a:extLst>
                <a:ext uri="{FF2B5EF4-FFF2-40B4-BE49-F238E27FC236}">
                  <a16:creationId xmlns:a16="http://schemas.microsoft.com/office/drawing/2014/main" id="{F0A5557B-C50B-CF5F-26FF-C1BED800D511}"/>
                </a:ext>
              </a:extLst>
            </p:cNvPr>
            <p:cNvSpPr txBox="1"/>
            <p:nvPr/>
          </p:nvSpPr>
          <p:spPr>
            <a:xfrm>
              <a:off x="6530080" y="4609842"/>
              <a:ext cx="1869478"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parents and carers</a:t>
              </a:r>
            </a:p>
          </p:txBody>
        </p:sp>
      </p:grpSp>
      <p:grpSp>
        <p:nvGrpSpPr>
          <p:cNvPr id="37" name="Group 36">
            <a:extLst>
              <a:ext uri="{FF2B5EF4-FFF2-40B4-BE49-F238E27FC236}">
                <a16:creationId xmlns:a16="http://schemas.microsoft.com/office/drawing/2014/main" id="{A21B9B62-AFFC-95B2-751A-24798299956B}"/>
              </a:ext>
            </a:extLst>
          </p:cNvPr>
          <p:cNvGrpSpPr/>
          <p:nvPr/>
        </p:nvGrpSpPr>
        <p:grpSpPr>
          <a:xfrm>
            <a:off x="3935424" y="4854976"/>
            <a:ext cx="2121624" cy="1400158"/>
            <a:chOff x="3935424" y="4854976"/>
            <a:chExt cx="2121624" cy="1400158"/>
          </a:xfrm>
        </p:grpSpPr>
        <p:pic>
          <p:nvPicPr>
            <p:cNvPr id="28" name="Picture 27" descr="A group of white rectangular bubbles&#10;&#10;AI-generated content may be incorrect.">
              <a:extLst>
                <a:ext uri="{FF2B5EF4-FFF2-40B4-BE49-F238E27FC236}">
                  <a16:creationId xmlns:a16="http://schemas.microsoft.com/office/drawing/2014/main" id="{09714DA4-E3CF-21A8-AF5B-B470A999E532}"/>
                </a:ext>
              </a:extLst>
            </p:cNvPr>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3935424" y="4854976"/>
              <a:ext cx="2121624" cy="1400158"/>
            </a:xfrm>
            <a:prstGeom prst="rect">
              <a:avLst/>
            </a:prstGeom>
          </p:spPr>
        </p:pic>
        <p:sp>
          <p:nvSpPr>
            <p:cNvPr id="17" name="TextBox 16">
              <a:extLst>
                <a:ext uri="{FF2B5EF4-FFF2-40B4-BE49-F238E27FC236}">
                  <a16:creationId xmlns:a16="http://schemas.microsoft.com/office/drawing/2014/main" id="{F6B69CEA-6B3B-7ED5-AE36-96C694EAB752}"/>
                </a:ext>
              </a:extLst>
            </p:cNvPr>
            <p:cNvSpPr txBox="1"/>
            <p:nvPr/>
          </p:nvSpPr>
          <p:spPr>
            <a:xfrm>
              <a:off x="4132777" y="5072181"/>
              <a:ext cx="1735049"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schools </a:t>
              </a:r>
            </a:p>
          </p:txBody>
        </p:sp>
      </p:grpSp>
      <p:grpSp>
        <p:nvGrpSpPr>
          <p:cNvPr id="23" name="Group 22">
            <a:extLst>
              <a:ext uri="{FF2B5EF4-FFF2-40B4-BE49-F238E27FC236}">
                <a16:creationId xmlns:a16="http://schemas.microsoft.com/office/drawing/2014/main" id="{F0AB3589-9EB0-9778-3F7A-9A4358565D4B}"/>
              </a:ext>
            </a:extLst>
          </p:cNvPr>
          <p:cNvGrpSpPr/>
          <p:nvPr/>
        </p:nvGrpSpPr>
        <p:grpSpPr>
          <a:xfrm>
            <a:off x="1013716" y="2893452"/>
            <a:ext cx="1894535" cy="1757039"/>
            <a:chOff x="1013716" y="2893452"/>
            <a:chExt cx="1894535" cy="1757039"/>
          </a:xfrm>
        </p:grpSpPr>
        <p:pic>
          <p:nvPicPr>
            <p:cNvPr id="26" name="Picture 25" descr="A group of white rectangular bubbles&#10;&#10;AI-generated content may be incorrect.">
              <a:extLst>
                <a:ext uri="{FF2B5EF4-FFF2-40B4-BE49-F238E27FC236}">
                  <a16:creationId xmlns:a16="http://schemas.microsoft.com/office/drawing/2014/main" id="{F62466ED-A1A4-AD4A-F600-62DD23E8B874}"/>
                </a:ext>
              </a:extLst>
            </p:cNvPr>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a:xfrm>
              <a:off x="1033406" y="2893452"/>
              <a:ext cx="1861147" cy="1757039"/>
            </a:xfrm>
            <a:prstGeom prst="rect">
              <a:avLst/>
            </a:prstGeom>
          </p:spPr>
        </p:pic>
        <p:sp>
          <p:nvSpPr>
            <p:cNvPr id="18" name="TextBox 17">
              <a:extLst>
                <a:ext uri="{FF2B5EF4-FFF2-40B4-BE49-F238E27FC236}">
                  <a16:creationId xmlns:a16="http://schemas.microsoft.com/office/drawing/2014/main" id="{E8128CF5-96C7-BB07-DC8C-86599D1D60B4}"/>
                </a:ext>
              </a:extLst>
            </p:cNvPr>
            <p:cNvSpPr txBox="1"/>
            <p:nvPr/>
          </p:nvSpPr>
          <p:spPr>
            <a:xfrm>
              <a:off x="1013716" y="3109816"/>
              <a:ext cx="1894535"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Ethical concerns with AI</a:t>
              </a:r>
            </a:p>
          </p:txBody>
        </p:sp>
      </p:grpSp>
      <p:grpSp>
        <p:nvGrpSpPr>
          <p:cNvPr id="25" name="Group 24">
            <a:extLst>
              <a:ext uri="{FF2B5EF4-FFF2-40B4-BE49-F238E27FC236}">
                <a16:creationId xmlns:a16="http://schemas.microsoft.com/office/drawing/2014/main" id="{35DADB9E-1745-B092-1FFC-CD236231E661}"/>
              </a:ext>
            </a:extLst>
          </p:cNvPr>
          <p:cNvGrpSpPr/>
          <p:nvPr/>
        </p:nvGrpSpPr>
        <p:grpSpPr>
          <a:xfrm>
            <a:off x="1146422" y="4733514"/>
            <a:ext cx="2593372" cy="1400158"/>
            <a:chOff x="1146422" y="4733514"/>
            <a:chExt cx="2593372" cy="1400158"/>
          </a:xfrm>
        </p:grpSpPr>
        <p:pic>
          <p:nvPicPr>
            <p:cNvPr id="27" name="Picture 26" descr="A group of white rectangular bubbles&#10;&#10;AI-generated content may be incorrect.">
              <a:extLst>
                <a:ext uri="{FF2B5EF4-FFF2-40B4-BE49-F238E27FC236}">
                  <a16:creationId xmlns:a16="http://schemas.microsoft.com/office/drawing/2014/main" id="{7DD2FBFA-9F27-1608-6F65-85CF20C00E10}"/>
                </a:ext>
              </a:extLst>
            </p:cNvPr>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a:xfrm>
              <a:off x="1262002" y="4733514"/>
              <a:ext cx="2378473" cy="1400158"/>
            </a:xfrm>
            <a:prstGeom prst="rect">
              <a:avLst/>
            </a:prstGeom>
          </p:spPr>
        </p:pic>
        <p:sp>
          <p:nvSpPr>
            <p:cNvPr id="19" name="TextBox 18">
              <a:extLst>
                <a:ext uri="{FF2B5EF4-FFF2-40B4-BE49-F238E27FC236}">
                  <a16:creationId xmlns:a16="http://schemas.microsoft.com/office/drawing/2014/main" id="{49B99622-189D-511E-3CE5-0C3E03470673}"/>
                </a:ext>
              </a:extLst>
            </p:cNvPr>
            <p:cNvSpPr txBox="1"/>
            <p:nvPr/>
          </p:nvSpPr>
          <p:spPr>
            <a:xfrm>
              <a:off x="1146422" y="4918068"/>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government</a:t>
              </a:r>
            </a:p>
          </p:txBody>
        </p:sp>
      </p:grpSp>
      <p:sp>
        <p:nvSpPr>
          <p:cNvPr id="21" name="TextBox 20">
            <a:extLst>
              <a:ext uri="{FF2B5EF4-FFF2-40B4-BE49-F238E27FC236}">
                <a16:creationId xmlns:a16="http://schemas.microsoft.com/office/drawing/2014/main" id="{D6E5D051-5FE5-E8D7-2CB9-1293E4526497}"/>
              </a:ext>
            </a:extLst>
          </p:cNvPr>
          <p:cNvSpPr txBox="1"/>
          <p:nvPr/>
        </p:nvSpPr>
        <p:spPr>
          <a:xfrm>
            <a:off x="2991062" y="510454"/>
            <a:ext cx="6209876" cy="418576"/>
          </a:xfrm>
          <a:prstGeom prst="rect">
            <a:avLst/>
          </a:prstGeom>
          <a:noFill/>
        </p:spPr>
        <p:txBody>
          <a:bodyPr wrap="square" rtlCol="0">
            <a:spAutoFit/>
          </a:bodyPr>
          <a:lstStyle/>
          <a:p>
            <a:pPr algn="ct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What do you want to ask about?</a:t>
            </a:r>
          </a:p>
        </p:txBody>
      </p:sp>
    </p:spTree>
    <p:extLst>
      <p:ext uri="{BB962C8B-B14F-4D97-AF65-F5344CB8AC3E}">
        <p14:creationId xmlns:p14="http://schemas.microsoft.com/office/powerpoint/2010/main" val="315334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6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8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0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20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1C74-E587-17A8-3CB7-D3E0B9AD4FE6}"/>
            </a:ext>
          </a:extLst>
        </p:cNvPr>
        <p:cNvGrpSpPr/>
        <p:nvPr/>
      </p:nvGrpSpPr>
      <p:grpSpPr>
        <a:xfrm>
          <a:off x="0" y="0"/>
          <a:ext cx="0" cy="0"/>
          <a:chOff x="0" y="0"/>
          <a:chExt cx="0" cy="0"/>
        </a:xfrm>
      </p:grpSpPr>
      <p:pic>
        <p:nvPicPr>
          <p:cNvPr id="8" name="Picture 7" descr="A green background with a curved edge&#10;&#10;AI-generated content may be incorrect.">
            <a:extLst>
              <a:ext uri="{FF2B5EF4-FFF2-40B4-BE49-F238E27FC236}">
                <a16:creationId xmlns:a16="http://schemas.microsoft.com/office/drawing/2014/main" id="{34228583-14BF-6348-4F7F-B6E3F752AE1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1" name="Picture 10" descr="A black and white rectangular object&#10;&#10;AI-generated content may be incorrect.">
            <a:extLst>
              <a:ext uri="{FF2B5EF4-FFF2-40B4-BE49-F238E27FC236}">
                <a16:creationId xmlns:a16="http://schemas.microsoft.com/office/drawing/2014/main" id="{BD5FA9D2-C593-1DBF-9AB9-56EFF0C4A7D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81528" y="1006866"/>
            <a:ext cx="4722689" cy="4880225"/>
          </a:xfrm>
          <a:prstGeom prst="rect">
            <a:avLst/>
          </a:prstGeom>
        </p:spPr>
      </p:pic>
      <p:pic>
        <p:nvPicPr>
          <p:cNvPr id="12" name="Picture 11" descr="A black and white rectangular object&#10;&#10;AI-generated content may be incorrect.">
            <a:extLst>
              <a:ext uri="{FF2B5EF4-FFF2-40B4-BE49-F238E27FC236}">
                <a16:creationId xmlns:a16="http://schemas.microsoft.com/office/drawing/2014/main" id="{098B44AB-D21B-440C-8C85-21378E327173}"/>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287784" y="988885"/>
            <a:ext cx="4714126" cy="4880225"/>
          </a:xfrm>
          <a:prstGeom prst="rect">
            <a:avLst/>
          </a:prstGeom>
        </p:spPr>
      </p:pic>
      <p:pic>
        <p:nvPicPr>
          <p:cNvPr id="14" name="Picture 13" descr="A black background with yellow lights&#10;&#10;AI-generated content may be incorrect.">
            <a:extLst>
              <a:ext uri="{FF2B5EF4-FFF2-40B4-BE49-F238E27FC236}">
                <a16:creationId xmlns:a16="http://schemas.microsoft.com/office/drawing/2014/main" id="{49FF1CBA-CDDE-A09E-7979-25542ECC88D9}"/>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654139" y="607916"/>
            <a:ext cx="3758100" cy="861288"/>
          </a:xfrm>
          <a:prstGeom prst="rect">
            <a:avLst/>
          </a:prstGeom>
        </p:spPr>
      </p:pic>
      <p:pic>
        <p:nvPicPr>
          <p:cNvPr id="15" name="Picture 14" descr="A black background with yellow lights&#10;&#10;AI-generated content may be incorrect.">
            <a:extLst>
              <a:ext uri="{FF2B5EF4-FFF2-40B4-BE49-F238E27FC236}">
                <a16:creationId xmlns:a16="http://schemas.microsoft.com/office/drawing/2014/main" id="{D68AD6A1-4E2D-7CE5-47F2-0F355B05271D}"/>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760395" y="606654"/>
            <a:ext cx="3758100" cy="861288"/>
          </a:xfrm>
          <a:prstGeom prst="rect">
            <a:avLst/>
          </a:prstGeom>
        </p:spPr>
      </p:pic>
      <p:sp>
        <p:nvSpPr>
          <p:cNvPr id="21" name="TextBox 20">
            <a:extLst>
              <a:ext uri="{FF2B5EF4-FFF2-40B4-BE49-F238E27FC236}">
                <a16:creationId xmlns:a16="http://schemas.microsoft.com/office/drawing/2014/main" id="{5A55406E-A4C1-09F5-DAE3-4831E9FDC91A}"/>
              </a:ext>
            </a:extLst>
          </p:cNvPr>
          <p:cNvSpPr txBox="1"/>
          <p:nvPr/>
        </p:nvSpPr>
        <p:spPr>
          <a:xfrm>
            <a:off x="1957880" y="633744"/>
            <a:ext cx="3148376" cy="744819"/>
          </a:xfrm>
          <a:prstGeom prst="rect">
            <a:avLst/>
          </a:prstGeom>
          <a:noFill/>
        </p:spPr>
        <p:txBody>
          <a:bodyPr wrap="square" rtlCol="0">
            <a:spAutoFit/>
          </a:bodyPr>
          <a:lstStyle/>
          <a:p>
            <a:pPr algn="ct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How will you share your manifesto?</a:t>
            </a:r>
          </a:p>
        </p:txBody>
      </p:sp>
      <p:sp>
        <p:nvSpPr>
          <p:cNvPr id="10" name="TextBox 9">
            <a:extLst>
              <a:ext uri="{FF2B5EF4-FFF2-40B4-BE49-F238E27FC236}">
                <a16:creationId xmlns:a16="http://schemas.microsoft.com/office/drawing/2014/main" id="{00EB8C0C-2BBF-8D88-9186-4DB2474016EA}"/>
              </a:ext>
            </a:extLst>
          </p:cNvPr>
          <p:cNvSpPr txBox="1"/>
          <p:nvPr/>
        </p:nvSpPr>
        <p:spPr>
          <a:xfrm>
            <a:off x="1546914" y="1595544"/>
            <a:ext cx="3865325" cy="3608680"/>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Printed letter</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Setting’s social media</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Video</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Podcast</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Setting’s newsletter</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Presentation</a:t>
            </a:r>
          </a:p>
        </p:txBody>
      </p:sp>
      <p:sp>
        <p:nvSpPr>
          <p:cNvPr id="4" name="TextBox 3">
            <a:extLst>
              <a:ext uri="{FF2B5EF4-FFF2-40B4-BE49-F238E27FC236}">
                <a16:creationId xmlns:a16="http://schemas.microsoft.com/office/drawing/2014/main" id="{361D20C1-B999-8F3E-0CC1-05F2A7922019}"/>
              </a:ext>
            </a:extLst>
          </p:cNvPr>
          <p:cNvSpPr txBox="1"/>
          <p:nvPr/>
        </p:nvSpPr>
        <p:spPr>
          <a:xfrm>
            <a:off x="7084687" y="633744"/>
            <a:ext cx="3148376" cy="744819"/>
          </a:xfrm>
          <a:prstGeom prst="rect">
            <a:avLst/>
          </a:prstGeom>
          <a:noFill/>
        </p:spPr>
        <p:txBody>
          <a:bodyPr wrap="square" rtlCol="0">
            <a:spAutoFit/>
          </a:bodyPr>
          <a:lstStyle/>
          <a:p>
            <a:pPr algn="ct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Who do you want to see it?</a:t>
            </a:r>
          </a:p>
        </p:txBody>
      </p:sp>
      <p:sp>
        <p:nvSpPr>
          <p:cNvPr id="6" name="TextBox 5">
            <a:extLst>
              <a:ext uri="{FF2B5EF4-FFF2-40B4-BE49-F238E27FC236}">
                <a16:creationId xmlns:a16="http://schemas.microsoft.com/office/drawing/2014/main" id="{B3A0356E-DDF0-4629-EC96-C3FF6885F526}"/>
              </a:ext>
            </a:extLst>
          </p:cNvPr>
          <p:cNvSpPr txBox="1"/>
          <p:nvPr/>
        </p:nvSpPr>
        <p:spPr>
          <a:xfrm>
            <a:off x="6706782" y="1595544"/>
            <a:ext cx="3865325" cy="3608680"/>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Other learners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Young people in other settings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Parents and carers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Educators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Tech companies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Government</a:t>
            </a:r>
          </a:p>
        </p:txBody>
      </p:sp>
    </p:spTree>
    <p:extLst>
      <p:ext uri="{BB962C8B-B14F-4D97-AF65-F5344CB8AC3E}">
        <p14:creationId xmlns:p14="http://schemas.microsoft.com/office/powerpoint/2010/main" val="27714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D578-2636-EE76-2F2C-100FA6804E5A}"/>
            </a:ext>
          </a:extLst>
        </p:cNvPr>
        <p:cNvGrpSpPr/>
        <p:nvPr/>
      </p:nvGrpSpPr>
      <p:grpSpPr>
        <a:xfrm>
          <a:off x="0" y="0"/>
          <a:ext cx="0" cy="0"/>
          <a:chOff x="0" y="0"/>
          <a:chExt cx="0" cy="0"/>
        </a:xfrm>
      </p:grpSpPr>
      <p:pic>
        <p:nvPicPr>
          <p:cNvPr id="13" name="Picture 12" descr="A green and white background&#10;&#10;AI-generated content may be incorrect.">
            <a:extLst>
              <a:ext uri="{FF2B5EF4-FFF2-40B4-BE49-F238E27FC236}">
                <a16:creationId xmlns:a16="http://schemas.microsoft.com/office/drawing/2014/main" id="{6CD36D18-3B05-2172-0C0A-C60830B4813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8280"/>
            <a:ext cx="12194242" cy="6856740"/>
          </a:xfrm>
          <a:prstGeom prst="rect">
            <a:avLst/>
          </a:prstGeom>
        </p:spPr>
      </p:pic>
      <p:pic>
        <p:nvPicPr>
          <p:cNvPr id="22" name="Picture 21" descr="A yellow rectangular object in a black background&#10;&#10;AI-generated content may be incorrect.">
            <a:extLst>
              <a:ext uri="{FF2B5EF4-FFF2-40B4-BE49-F238E27FC236}">
                <a16:creationId xmlns:a16="http://schemas.microsoft.com/office/drawing/2014/main" id="{E1220EDB-7DA9-5AC6-F34C-14A86AE31DFB}"/>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85626" y="456252"/>
            <a:ext cx="5510373" cy="1142695"/>
          </a:xfrm>
          <a:prstGeom prst="rect">
            <a:avLst/>
          </a:prstGeom>
        </p:spPr>
      </p:pic>
      <p:sp>
        <p:nvSpPr>
          <p:cNvPr id="21" name="TextBox 20">
            <a:extLst>
              <a:ext uri="{FF2B5EF4-FFF2-40B4-BE49-F238E27FC236}">
                <a16:creationId xmlns:a16="http://schemas.microsoft.com/office/drawing/2014/main" id="{C72C7669-13D0-0A18-8A4A-A4E5E11C272E}"/>
              </a:ext>
            </a:extLst>
          </p:cNvPr>
          <p:cNvSpPr txBox="1"/>
          <p:nvPr/>
        </p:nvSpPr>
        <p:spPr>
          <a:xfrm>
            <a:off x="1051511" y="633744"/>
            <a:ext cx="4619823" cy="744819"/>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If another young person tells you something worrying…</a:t>
            </a:r>
          </a:p>
        </p:txBody>
      </p:sp>
      <p:grpSp>
        <p:nvGrpSpPr>
          <p:cNvPr id="2" name="Group 1">
            <a:extLst>
              <a:ext uri="{FF2B5EF4-FFF2-40B4-BE49-F238E27FC236}">
                <a16:creationId xmlns:a16="http://schemas.microsoft.com/office/drawing/2014/main" id="{E0D55B3B-96C3-0372-0F34-2A6FF977BB4B}"/>
              </a:ext>
            </a:extLst>
          </p:cNvPr>
          <p:cNvGrpSpPr/>
          <p:nvPr/>
        </p:nvGrpSpPr>
        <p:grpSpPr>
          <a:xfrm>
            <a:off x="2288893" y="2011046"/>
            <a:ext cx="4214649" cy="958186"/>
            <a:chOff x="2288893" y="2011046"/>
            <a:chExt cx="4214649" cy="958186"/>
          </a:xfrm>
        </p:grpSpPr>
        <p:pic>
          <p:nvPicPr>
            <p:cNvPr id="19" name="Picture 18" descr="A black background with white rectangles&#10;&#10;AI-generated content may be incorrect.">
              <a:extLst>
                <a:ext uri="{FF2B5EF4-FFF2-40B4-BE49-F238E27FC236}">
                  <a16:creationId xmlns:a16="http://schemas.microsoft.com/office/drawing/2014/main" id="{23C96EBB-99B4-DB73-1FA9-9603FF4BCF3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288893" y="2011046"/>
              <a:ext cx="4214649" cy="958186"/>
            </a:xfrm>
            <a:prstGeom prst="rect">
              <a:avLst/>
            </a:prstGeom>
          </p:spPr>
        </p:pic>
        <p:sp>
          <p:nvSpPr>
            <p:cNvPr id="10" name="TextBox 9">
              <a:extLst>
                <a:ext uri="{FF2B5EF4-FFF2-40B4-BE49-F238E27FC236}">
                  <a16:creationId xmlns:a16="http://schemas.microsoft.com/office/drawing/2014/main" id="{178DE880-2E89-3180-9D2E-F6519EE691D5}"/>
                </a:ext>
              </a:extLst>
            </p:cNvPr>
            <p:cNvSpPr txBox="1"/>
            <p:nvPr/>
          </p:nvSpPr>
          <p:spPr>
            <a:xfrm>
              <a:off x="2553781" y="2191446"/>
              <a:ext cx="3865325" cy="484748"/>
            </a:xfrm>
            <a:prstGeom prst="rect">
              <a:avLst/>
            </a:prstGeom>
            <a:noFill/>
          </p:spPr>
          <p:txBody>
            <a:bodyPr wrap="square" rtlCol="0">
              <a:spAutoFit/>
            </a:bodyPr>
            <a:lstStyle/>
            <a:p>
              <a:pPr>
                <a:spcBef>
                  <a:spcPts val="1200"/>
                </a:spcBef>
              </a:pPr>
              <a:r>
                <a:rPr lang="en-GB" sz="2550" dirty="0">
                  <a:latin typeface="Verdana" panose="020B0604030504040204" pitchFamily="34" charset="0"/>
                  <a:ea typeface="Verdana" panose="020B0604030504040204" pitchFamily="34" charset="0"/>
                  <a:cs typeface="Verdana" panose="020B0604030504040204" pitchFamily="34" charset="0"/>
                </a:rPr>
                <a:t>Don’t keep it a secret</a:t>
              </a:r>
            </a:p>
          </p:txBody>
        </p:sp>
      </p:grpSp>
      <p:grpSp>
        <p:nvGrpSpPr>
          <p:cNvPr id="4" name="Group 3">
            <a:extLst>
              <a:ext uri="{FF2B5EF4-FFF2-40B4-BE49-F238E27FC236}">
                <a16:creationId xmlns:a16="http://schemas.microsoft.com/office/drawing/2014/main" id="{F742295C-621E-AD74-8B32-6A6B4715FB37}"/>
              </a:ext>
            </a:extLst>
          </p:cNvPr>
          <p:cNvGrpSpPr/>
          <p:nvPr/>
        </p:nvGrpSpPr>
        <p:grpSpPr>
          <a:xfrm>
            <a:off x="3067489" y="3388350"/>
            <a:ext cx="3436053" cy="1727437"/>
            <a:chOff x="3067489" y="3388350"/>
            <a:chExt cx="3436053" cy="1727437"/>
          </a:xfrm>
        </p:grpSpPr>
        <p:pic>
          <p:nvPicPr>
            <p:cNvPr id="18" name="Picture 17" descr="A black background with white rectangles&#10;&#10;AI-generated content may be incorrect.">
              <a:extLst>
                <a:ext uri="{FF2B5EF4-FFF2-40B4-BE49-F238E27FC236}">
                  <a16:creationId xmlns:a16="http://schemas.microsoft.com/office/drawing/2014/main" id="{B910D8B9-2542-5D5F-6E46-E7F64AD56109}"/>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067489" y="3388350"/>
              <a:ext cx="3436053" cy="1727437"/>
            </a:xfrm>
            <a:prstGeom prst="rect">
              <a:avLst/>
            </a:prstGeom>
          </p:spPr>
        </p:pic>
        <p:sp>
          <p:nvSpPr>
            <p:cNvPr id="5" name="TextBox 4">
              <a:extLst>
                <a:ext uri="{FF2B5EF4-FFF2-40B4-BE49-F238E27FC236}">
                  <a16:creationId xmlns:a16="http://schemas.microsoft.com/office/drawing/2014/main" id="{D8F47A84-87A4-93CF-E0C7-7F3857066211}"/>
                </a:ext>
              </a:extLst>
            </p:cNvPr>
            <p:cNvSpPr txBox="1"/>
            <p:nvPr/>
          </p:nvSpPr>
          <p:spPr>
            <a:xfrm>
              <a:off x="3303794" y="3568183"/>
              <a:ext cx="2953167" cy="1269578"/>
            </a:xfrm>
            <a:prstGeom prst="rect">
              <a:avLst/>
            </a:prstGeom>
            <a:noFill/>
          </p:spPr>
          <p:txBody>
            <a:bodyPr wrap="square" rtlCol="0">
              <a:spAutoFit/>
            </a:bodyPr>
            <a:lstStyle/>
            <a:p>
              <a:pPr>
                <a:spcBef>
                  <a:spcPts val="1200"/>
                </a:spcBef>
              </a:pPr>
              <a:r>
                <a:rPr lang="en-GB" sz="2550" dirty="0">
                  <a:latin typeface="Verdana" panose="020B0604030504040204" pitchFamily="34" charset="0"/>
                  <a:ea typeface="Verdana" panose="020B0604030504040204" pitchFamily="34" charset="0"/>
                  <a:cs typeface="Verdana" panose="020B0604030504040204" pitchFamily="34" charset="0"/>
                </a:rPr>
                <a:t>Talk to a trusted adult if you need more help</a:t>
              </a:r>
            </a:p>
          </p:txBody>
        </p:sp>
      </p:grpSp>
      <p:grpSp>
        <p:nvGrpSpPr>
          <p:cNvPr id="3" name="Group 2">
            <a:extLst>
              <a:ext uri="{FF2B5EF4-FFF2-40B4-BE49-F238E27FC236}">
                <a16:creationId xmlns:a16="http://schemas.microsoft.com/office/drawing/2014/main" id="{03D5C908-0DB8-2C45-DD19-49B361C0E835}"/>
              </a:ext>
            </a:extLst>
          </p:cNvPr>
          <p:cNvGrpSpPr/>
          <p:nvPr/>
        </p:nvGrpSpPr>
        <p:grpSpPr>
          <a:xfrm>
            <a:off x="6914508" y="2649354"/>
            <a:ext cx="3634809" cy="1727437"/>
            <a:chOff x="6914508" y="2649354"/>
            <a:chExt cx="3634809" cy="1727437"/>
          </a:xfrm>
        </p:grpSpPr>
        <p:pic>
          <p:nvPicPr>
            <p:cNvPr id="17" name="Picture 16" descr="A black background with white rectangles&#10;&#10;AI-generated content may be incorrect.">
              <a:extLst>
                <a:ext uri="{FF2B5EF4-FFF2-40B4-BE49-F238E27FC236}">
                  <a16:creationId xmlns:a16="http://schemas.microsoft.com/office/drawing/2014/main" id="{AE6CAC72-57C5-A9A5-C230-AED9EF297730}"/>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914508" y="2649354"/>
              <a:ext cx="3634809" cy="1727437"/>
            </a:xfrm>
            <a:prstGeom prst="rect">
              <a:avLst/>
            </a:prstGeom>
          </p:spPr>
        </p:pic>
        <p:sp>
          <p:nvSpPr>
            <p:cNvPr id="7" name="TextBox 6">
              <a:extLst>
                <a:ext uri="{FF2B5EF4-FFF2-40B4-BE49-F238E27FC236}">
                  <a16:creationId xmlns:a16="http://schemas.microsoft.com/office/drawing/2014/main" id="{E5426F3F-4945-9DCC-7C19-50DCAF628EFB}"/>
                </a:ext>
              </a:extLst>
            </p:cNvPr>
            <p:cNvSpPr txBox="1"/>
            <p:nvPr/>
          </p:nvSpPr>
          <p:spPr>
            <a:xfrm>
              <a:off x="7197701" y="2848992"/>
              <a:ext cx="3107279" cy="1269578"/>
            </a:xfrm>
            <a:prstGeom prst="rect">
              <a:avLst/>
            </a:prstGeom>
            <a:noFill/>
          </p:spPr>
          <p:txBody>
            <a:bodyPr wrap="square" rtlCol="0">
              <a:spAutoFit/>
            </a:bodyPr>
            <a:lstStyle/>
            <a:p>
              <a:pPr>
                <a:spcBef>
                  <a:spcPts val="1200"/>
                </a:spcBef>
              </a:pPr>
              <a:r>
                <a:rPr lang="en-GB" sz="2550" dirty="0">
                  <a:latin typeface="Verdana" panose="020B0604030504040204" pitchFamily="34" charset="0"/>
                  <a:ea typeface="Verdana" panose="020B0604030504040204" pitchFamily="34" charset="0"/>
                  <a:cs typeface="Verdana" panose="020B0604030504040204" pitchFamily="34" charset="0"/>
                </a:rPr>
                <a:t>Report it to </a:t>
              </a:r>
              <a:br>
                <a:rPr lang="en-GB" sz="2550" dirty="0">
                  <a:latin typeface="Verdana" panose="020B0604030504040204" pitchFamily="34" charset="0"/>
                  <a:ea typeface="Verdana" panose="020B0604030504040204" pitchFamily="34" charset="0"/>
                  <a:cs typeface="Verdana" panose="020B0604030504040204" pitchFamily="34" charset="0"/>
                </a:rPr>
              </a:br>
              <a:r>
                <a:rPr lang="en-GB" sz="2550" dirty="0">
                  <a:latin typeface="Verdana" panose="020B0604030504040204" pitchFamily="34" charset="0"/>
                  <a:ea typeface="Verdana" panose="020B0604030504040204" pitchFamily="34" charset="0"/>
                  <a:cs typeface="Verdana" panose="020B0604030504040204" pitchFamily="34" charset="0"/>
                </a:rPr>
                <a:t>your designated safeguarding lead</a:t>
              </a:r>
            </a:p>
          </p:txBody>
        </p:sp>
      </p:grpSp>
    </p:spTree>
    <p:extLst>
      <p:ext uri="{BB962C8B-B14F-4D97-AF65-F5344CB8AC3E}">
        <p14:creationId xmlns:p14="http://schemas.microsoft.com/office/powerpoint/2010/main" val="76220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E5545-3F06-E344-123F-0DEE1DE24C0E}"/>
            </a:ext>
          </a:extLst>
        </p:cNvPr>
        <p:cNvGrpSpPr/>
        <p:nvPr/>
      </p:nvGrpSpPr>
      <p:grpSpPr>
        <a:xfrm>
          <a:off x="0" y="0"/>
          <a:ext cx="0" cy="0"/>
          <a:chOff x="0" y="0"/>
          <a:chExt cx="0" cy="0"/>
        </a:xfrm>
      </p:grpSpPr>
      <p:pic>
        <p:nvPicPr>
          <p:cNvPr id="4" name="Picture 3" descr="A yellow object with a white spot&#10;&#10;AI-generated content may be incorrect.">
            <a:extLst>
              <a:ext uri="{FF2B5EF4-FFF2-40B4-BE49-F238E27FC236}">
                <a16:creationId xmlns:a16="http://schemas.microsoft.com/office/drawing/2014/main" id="{107FE07F-F0DD-D003-3B92-1A7EBBDC73D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B43D7ED1-5C6F-BC5A-B5A8-923B1043F1F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4" name="TextBox 13">
            <a:extLst>
              <a:ext uri="{FF2B5EF4-FFF2-40B4-BE49-F238E27FC236}">
                <a16:creationId xmlns:a16="http://schemas.microsoft.com/office/drawing/2014/main" id="{40FC8A7D-63A3-5CE5-68F6-7ABCC4D8D47E}"/>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dependency</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BD459489-EEE0-5CB0-22A9-2CFCF5849D31}"/>
              </a:ext>
            </a:extLst>
          </p:cNvPr>
          <p:cNvSpPr txBox="1"/>
          <p:nvPr/>
        </p:nvSpPr>
        <p:spPr>
          <a:xfrm>
            <a:off x="1132994" y="1434940"/>
            <a:ext cx="9912068"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are using AI to help them write, plan and break down key information. </a:t>
            </a:r>
            <a:br>
              <a:rPr lang="en-GB" sz="1835" dirty="0">
                <a:latin typeface="Verdana" panose="020B0604030504040204" pitchFamily="34" charset="0"/>
                <a:ea typeface="Verdana" panose="020B0604030504040204" pitchFamily="34" charset="0"/>
                <a:cs typeface="Verdana" panose="020B0604030504040204" pitchFamily="34" charset="0"/>
              </a:rPr>
            </a:br>
            <a:r>
              <a:rPr lang="en-GB" sz="1835" dirty="0">
                <a:latin typeface="Verdana" panose="020B0604030504040204" pitchFamily="34" charset="0"/>
                <a:ea typeface="Verdana" panose="020B0604030504040204" pitchFamily="34" charset="0"/>
                <a:cs typeface="Verdana" panose="020B0604030504040204" pitchFamily="34" charset="0"/>
              </a:rPr>
              <a:t>There is a worry that we will lose our skills and abilities if we are using AI </a:t>
            </a:r>
          </a:p>
          <a:p>
            <a:r>
              <a:rPr lang="en-GB" sz="1835" dirty="0">
                <a:latin typeface="Verdana" panose="020B0604030504040204" pitchFamily="34" charset="0"/>
                <a:ea typeface="Verdana" panose="020B0604030504040204" pitchFamily="34" charset="0"/>
                <a:cs typeface="Verdana" panose="020B0604030504040204" pitchFamily="34" charset="0"/>
              </a:rPr>
              <a:t>too much.</a:t>
            </a:r>
          </a:p>
        </p:txBody>
      </p:sp>
      <p:sp>
        <p:nvSpPr>
          <p:cNvPr id="16" name="TextBox 15">
            <a:extLst>
              <a:ext uri="{FF2B5EF4-FFF2-40B4-BE49-F238E27FC236}">
                <a16:creationId xmlns:a16="http://schemas.microsoft.com/office/drawing/2014/main" id="{F98F4C56-C4A1-6839-9F3A-C459D72EEF24}"/>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9717EF78-E21A-305D-99D5-967A11817250}"/>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D306B5E8-23EE-304D-A3A8-2ACAC8C47ECB}"/>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8CC7EB0-F12E-DABC-96A2-3C835E8B2562}"/>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242659B5-23AF-5595-B7C7-D626B1B7B22B}"/>
                </a:ext>
              </a:extLst>
            </p:cNvPr>
            <p:cNvSpPr txBox="1"/>
            <p:nvPr/>
          </p:nvSpPr>
          <p:spPr>
            <a:xfrm>
              <a:off x="990600" y="5194140"/>
              <a:ext cx="10016362"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young person uses generative AI to plan an essay and gets better marks. It </a:t>
              </a:r>
            </a:p>
            <a:p>
              <a:r>
                <a:rPr lang="en-GB" sz="1835" dirty="0">
                  <a:latin typeface="Verdana" panose="020B0604030504040204" pitchFamily="34" charset="0"/>
                  <a:ea typeface="Verdana" panose="020B0604030504040204" pitchFamily="34" charset="0"/>
                  <a:cs typeface="Verdana" panose="020B0604030504040204" pitchFamily="34" charset="0"/>
                </a:rPr>
                <a:t>saves them time, and they think their writing has really improved. Their exams </a:t>
              </a:r>
            </a:p>
            <a:p>
              <a:r>
                <a:rPr lang="en-GB" sz="1835" dirty="0">
                  <a:latin typeface="Verdana" panose="020B0604030504040204" pitchFamily="34" charset="0"/>
                  <a:ea typeface="Verdana" panose="020B0604030504040204" pitchFamily="34" charset="0"/>
                  <a:cs typeface="Verdana" panose="020B0604030504040204" pitchFamily="34" charset="0"/>
                </a:rPr>
                <a:t>are approaching. </a:t>
              </a:r>
            </a:p>
          </p:txBody>
        </p:sp>
        <p:sp>
          <p:nvSpPr>
            <p:cNvPr id="19" name="TextBox 18">
              <a:extLst>
                <a:ext uri="{FF2B5EF4-FFF2-40B4-BE49-F238E27FC236}">
                  <a16:creationId xmlns:a16="http://schemas.microsoft.com/office/drawing/2014/main" id="{FF9152CC-D87D-117C-84D7-9CC46A3CE546}"/>
                </a:ext>
              </a:extLst>
            </p:cNvPr>
            <p:cNvSpPr txBox="1"/>
            <p:nvPr/>
          </p:nvSpPr>
          <p:spPr>
            <a:xfrm>
              <a:off x="990644" y="4813140"/>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146241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E9381-1285-D755-C4DD-03FC9A53033D}"/>
            </a:ext>
          </a:extLst>
        </p:cNvPr>
        <p:cNvGrpSpPr/>
        <p:nvPr/>
      </p:nvGrpSpPr>
      <p:grpSpPr>
        <a:xfrm>
          <a:off x="0" y="0"/>
          <a:ext cx="0" cy="0"/>
          <a:chOff x="0" y="0"/>
          <a:chExt cx="0" cy="0"/>
        </a:xfrm>
      </p:grpSpPr>
      <p:pic>
        <p:nvPicPr>
          <p:cNvPr id="3" name="Picture 2" descr="A yellow and white background&#10;&#10;AI-generated content may be incorrect.">
            <a:extLst>
              <a:ext uri="{FF2B5EF4-FFF2-40B4-BE49-F238E27FC236}">
                <a16:creationId xmlns:a16="http://schemas.microsoft.com/office/drawing/2014/main" id="{4C9CC9CB-F810-C7C7-83C2-33C5BA7D602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E0619D52-A4A7-F083-8B28-096902DDB8C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FD85360B-201A-155B-FB6B-907C11987835}"/>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bias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0C3326BF-A1D0-3580-2358-4E67F83FF413}"/>
              </a:ext>
            </a:extLst>
          </p:cNvPr>
          <p:cNvSpPr txBox="1"/>
          <p:nvPr/>
        </p:nvSpPr>
        <p:spPr>
          <a:xfrm>
            <a:off x="1132994" y="1434940"/>
            <a:ext cx="9912068"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is trained on data. Data can be biased and not truly representative. That bias can be reflected in the results produced by AI. This might include sharing stereotypes or prejudiced ideas that discriminate against certain groups of people.</a:t>
            </a:r>
          </a:p>
        </p:txBody>
      </p:sp>
      <p:sp>
        <p:nvSpPr>
          <p:cNvPr id="16" name="TextBox 15">
            <a:extLst>
              <a:ext uri="{FF2B5EF4-FFF2-40B4-BE49-F238E27FC236}">
                <a16:creationId xmlns:a16="http://schemas.microsoft.com/office/drawing/2014/main" id="{307C8F82-6173-9F8B-6ECA-E53395E2E3B7}"/>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8B9506ED-3DDA-886A-CA78-B50CF1BF652D}"/>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FB501D06-7057-B3C3-1F69-7907758C040F}"/>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38986916-D860-D961-31B8-F846A71721CD}"/>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7AEFC38-9A42-1FF8-7B44-1E57BDF0D5AA}"/>
                </a:ext>
              </a:extLst>
            </p:cNvPr>
            <p:cNvSpPr txBox="1"/>
            <p:nvPr/>
          </p:nvSpPr>
          <p:spPr>
            <a:xfrm>
              <a:off x="990600" y="5194140"/>
              <a:ext cx="10016362"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facial recognition was found to have been trained on mainly white faces. Some black men have gone to jail in the USA for crimes that they did not commit based on faulty AI face recognition technology. </a:t>
              </a:r>
            </a:p>
          </p:txBody>
        </p:sp>
        <p:sp>
          <p:nvSpPr>
            <p:cNvPr id="19" name="TextBox 18">
              <a:extLst>
                <a:ext uri="{FF2B5EF4-FFF2-40B4-BE49-F238E27FC236}">
                  <a16:creationId xmlns:a16="http://schemas.microsoft.com/office/drawing/2014/main" id="{55F01B1D-F7C4-F687-5163-DE94759D99BB}"/>
                </a:ext>
              </a:extLst>
            </p:cNvPr>
            <p:cNvSpPr txBox="1"/>
            <p:nvPr/>
          </p:nvSpPr>
          <p:spPr>
            <a:xfrm>
              <a:off x="990644" y="4813140"/>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228040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3A3A4-200B-02E1-830B-C8FAFAFE29C7}"/>
            </a:ext>
          </a:extLst>
        </p:cNvPr>
        <p:cNvGrpSpPr/>
        <p:nvPr/>
      </p:nvGrpSpPr>
      <p:grpSpPr>
        <a:xfrm>
          <a:off x="0" y="0"/>
          <a:ext cx="0" cy="0"/>
          <a:chOff x="0" y="0"/>
          <a:chExt cx="0" cy="0"/>
        </a:xfrm>
      </p:grpSpPr>
      <p:pic>
        <p:nvPicPr>
          <p:cNvPr id="6" name="Picture 5" descr="A yellow and white background&#10;&#10;AI-generated content may be incorrect.">
            <a:extLst>
              <a:ext uri="{FF2B5EF4-FFF2-40B4-BE49-F238E27FC236}">
                <a16:creationId xmlns:a16="http://schemas.microsoft.com/office/drawing/2014/main" id="{0F13A2CA-339A-050B-B059-9AF55F1D9C4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C5CCACA0-A699-DB80-1050-DBDCC8F01FFE}"/>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0AA529C6-CB6B-0DBA-49C8-8F150556B772}"/>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AI chatbots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2368F57-622F-D841-0C88-BAEB4582D0C5}"/>
              </a:ext>
            </a:extLst>
          </p:cNvPr>
          <p:cNvSpPr txBox="1"/>
          <p:nvPr/>
        </p:nvSpPr>
        <p:spPr>
          <a:xfrm>
            <a:off x="1132994" y="1618839"/>
            <a:ext cx="9912068"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are increasingly using AI chatbots for help with their work and as an alternative to search engines. Some of these AI chatbots are designed to act like friends, while others were created to help people with tasks. Some people are now turning to AI chatbots for help and advice with personal issues. </a:t>
            </a:r>
          </a:p>
        </p:txBody>
      </p:sp>
      <p:sp>
        <p:nvSpPr>
          <p:cNvPr id="16" name="TextBox 15">
            <a:extLst>
              <a:ext uri="{FF2B5EF4-FFF2-40B4-BE49-F238E27FC236}">
                <a16:creationId xmlns:a16="http://schemas.microsoft.com/office/drawing/2014/main" id="{A64A068C-8A1B-D8C3-5598-507A9DD1229B}"/>
              </a:ext>
            </a:extLst>
          </p:cNvPr>
          <p:cNvSpPr txBox="1"/>
          <p:nvPr/>
        </p:nvSpPr>
        <p:spPr>
          <a:xfrm>
            <a:off x="1132994" y="2877094"/>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5856A680-C18D-019C-92DA-9CA83C6872ED}"/>
              </a:ext>
            </a:extLst>
          </p:cNvPr>
          <p:cNvSpPr txBox="1"/>
          <p:nvPr/>
        </p:nvSpPr>
        <p:spPr>
          <a:xfrm>
            <a:off x="1132994" y="3324576"/>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EBB554C6-A6B2-4073-22F1-817F34B8C854}"/>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692B8739-3E42-A29A-EB75-96E1D75DC23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CB80610-D889-F2F6-C139-CC8B2CBAC105}"/>
                </a:ext>
              </a:extLst>
            </p:cNvPr>
            <p:cNvSpPr txBox="1"/>
            <p:nvPr/>
          </p:nvSpPr>
          <p:spPr>
            <a:xfrm>
              <a:off x="990600" y="5332274"/>
              <a:ext cx="10016362" cy="65710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young person is using a generative AI chatbot for help and advice on personal issues but has not spoken to any of the people around them.</a:t>
              </a:r>
            </a:p>
          </p:txBody>
        </p:sp>
        <p:sp>
          <p:nvSpPr>
            <p:cNvPr id="19" name="TextBox 18">
              <a:extLst>
                <a:ext uri="{FF2B5EF4-FFF2-40B4-BE49-F238E27FC236}">
                  <a16:creationId xmlns:a16="http://schemas.microsoft.com/office/drawing/2014/main" id="{D6E895A0-2A17-9B5C-5293-3E2C33518349}"/>
                </a:ext>
              </a:extLst>
            </p:cNvPr>
            <p:cNvSpPr txBox="1"/>
            <p:nvPr/>
          </p:nvSpPr>
          <p:spPr>
            <a:xfrm>
              <a:off x="990644" y="4940140"/>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104084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CE69C-5A6A-AA4D-AEDC-46D2C34ECD2C}"/>
            </a:ext>
          </a:extLst>
        </p:cNvPr>
        <p:cNvGrpSpPr/>
        <p:nvPr/>
      </p:nvGrpSpPr>
      <p:grpSpPr>
        <a:xfrm>
          <a:off x="0" y="0"/>
          <a:ext cx="0" cy="0"/>
          <a:chOff x="0" y="0"/>
          <a:chExt cx="0" cy="0"/>
        </a:xfrm>
      </p:grpSpPr>
      <p:pic>
        <p:nvPicPr>
          <p:cNvPr id="4" name="Picture 3" descr="A yellow and white background&#10;&#10;AI-generated content may be incorrect.">
            <a:extLst>
              <a:ext uri="{FF2B5EF4-FFF2-40B4-BE49-F238E27FC236}">
                <a16:creationId xmlns:a16="http://schemas.microsoft.com/office/drawing/2014/main" id="{E08E292E-91E1-8EA2-36CD-6883D16468B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ED13580C-39D4-8AAF-A9BC-EB2785FD220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BB2DCE9-9D09-0B21-B420-4B0FE2E6E541}"/>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creativity and inspiration</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F3F56F14-21C6-E860-ADA2-4E0AB8345BA2}"/>
              </a:ext>
            </a:extLst>
          </p:cNvPr>
          <p:cNvSpPr txBox="1"/>
          <p:nvPr/>
        </p:nvSpPr>
        <p:spPr>
          <a:xfrm>
            <a:off x="1132994" y="1603163"/>
            <a:ext cx="9912068"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are using AI for help and inspiration when working on creative tasks. </a:t>
            </a:r>
          </a:p>
          <a:p>
            <a:r>
              <a:rPr lang="en-GB" sz="1835" dirty="0">
                <a:latin typeface="Verdana" panose="020B0604030504040204" pitchFamily="34" charset="0"/>
                <a:ea typeface="Verdana" panose="020B0604030504040204" pitchFamily="34" charset="0"/>
                <a:cs typeface="Verdana" panose="020B0604030504040204" pitchFamily="34" charset="0"/>
              </a:rPr>
              <a:t>It is much quicker and easier to ask AI for ideas than to do the research and </a:t>
            </a:r>
          </a:p>
          <a:p>
            <a:r>
              <a:rPr lang="en-GB" sz="1835" dirty="0">
                <a:latin typeface="Verdana" panose="020B0604030504040204" pitchFamily="34" charset="0"/>
                <a:ea typeface="Verdana" panose="020B0604030504040204" pitchFamily="34" charset="0"/>
                <a:cs typeface="Verdana" panose="020B0604030504040204" pitchFamily="34" charset="0"/>
              </a:rPr>
              <a:t>study yourself. </a:t>
            </a:r>
          </a:p>
        </p:txBody>
      </p:sp>
      <p:sp>
        <p:nvSpPr>
          <p:cNvPr id="16" name="TextBox 15">
            <a:extLst>
              <a:ext uri="{FF2B5EF4-FFF2-40B4-BE49-F238E27FC236}">
                <a16:creationId xmlns:a16="http://schemas.microsoft.com/office/drawing/2014/main" id="{17C6BACD-3A07-EA57-CF44-C3155436F4C0}"/>
              </a:ext>
            </a:extLst>
          </p:cNvPr>
          <p:cNvSpPr txBox="1"/>
          <p:nvPr/>
        </p:nvSpPr>
        <p:spPr>
          <a:xfrm>
            <a:off x="1132994" y="2611313"/>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B8220FE7-EF14-116E-CC93-D550C9A843DA}"/>
              </a:ext>
            </a:extLst>
          </p:cNvPr>
          <p:cNvSpPr txBox="1"/>
          <p:nvPr/>
        </p:nvSpPr>
        <p:spPr>
          <a:xfrm>
            <a:off x="1132994" y="3042969"/>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0C91F3B3-2F5F-096A-755E-EC27C4C11657}"/>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88D2E14C-6323-9914-3BF0-A912E8687B99}"/>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FCB2C1D-47CC-8068-ECF7-8A8D2282EC05}"/>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Actors and writers went on strike in Hollywood because of their concerns about the impact of AI on the TV and film industry . There were worries that writer’s work was being used to train AI and that that this would lead to less writers being employed or them being replaced by AI. </a:t>
              </a:r>
            </a:p>
          </p:txBody>
        </p:sp>
        <p:sp>
          <p:nvSpPr>
            <p:cNvPr id="19" name="TextBox 18">
              <a:extLst>
                <a:ext uri="{FF2B5EF4-FFF2-40B4-BE49-F238E27FC236}">
                  <a16:creationId xmlns:a16="http://schemas.microsoft.com/office/drawing/2014/main" id="{0853AE64-CDAF-7466-4991-2B2144F8A7A8}"/>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31274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93290-6D8D-BB2E-9644-6F8AD09FEBEB}"/>
            </a:ext>
          </a:extLst>
        </p:cNvPr>
        <p:cNvGrpSpPr/>
        <p:nvPr/>
      </p:nvGrpSpPr>
      <p:grpSpPr>
        <a:xfrm>
          <a:off x="0" y="0"/>
          <a:ext cx="0" cy="0"/>
          <a:chOff x="0" y="0"/>
          <a:chExt cx="0" cy="0"/>
        </a:xfrm>
      </p:grpSpPr>
      <p:pic>
        <p:nvPicPr>
          <p:cNvPr id="9" name="Picture 8" descr="A yellow and white background&#10;&#10;AI-generated content may be incorrect.">
            <a:extLst>
              <a:ext uri="{FF2B5EF4-FFF2-40B4-BE49-F238E27FC236}">
                <a16:creationId xmlns:a16="http://schemas.microsoft.com/office/drawing/2014/main" id="{8C0725C3-8B26-7A36-06EE-BF97EDD7D7D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A7CCAD6D-C97F-8587-7581-B960ECD39B6F}"/>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4710D935-465C-5586-D84D-C1697F90A0C2}"/>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presenting AI work as your own</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2CAD594D-41E1-8872-B0BA-63EC7BF848C8}"/>
              </a:ext>
            </a:extLst>
          </p:cNvPr>
          <p:cNvSpPr txBox="1"/>
          <p:nvPr/>
        </p:nvSpPr>
        <p:spPr>
          <a:xfrm>
            <a:off x="1132994" y="1618839"/>
            <a:ext cx="9912068"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Generative AI can complete tasks for us. It could be used to write an essay, compose a piece of music or create a piece of art. Some people argue that AI uses the thoughts, ideas and work of millions of people but does not credit them or reference specific sources or original ideas.</a:t>
            </a:r>
          </a:p>
        </p:txBody>
      </p:sp>
      <p:sp>
        <p:nvSpPr>
          <p:cNvPr id="16" name="TextBox 15">
            <a:extLst>
              <a:ext uri="{FF2B5EF4-FFF2-40B4-BE49-F238E27FC236}">
                <a16:creationId xmlns:a16="http://schemas.microsoft.com/office/drawing/2014/main" id="{4CF57B49-5955-F4D0-4F1C-F54849DE767D}"/>
              </a:ext>
            </a:extLst>
          </p:cNvPr>
          <p:cNvSpPr txBox="1"/>
          <p:nvPr/>
        </p:nvSpPr>
        <p:spPr>
          <a:xfrm>
            <a:off x="1132994" y="2877094"/>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DA3FADDF-67AC-B90F-8AC8-2B7D325BE5C6}"/>
              </a:ext>
            </a:extLst>
          </p:cNvPr>
          <p:cNvSpPr txBox="1"/>
          <p:nvPr/>
        </p:nvSpPr>
        <p:spPr>
          <a:xfrm>
            <a:off x="1132994" y="3324576"/>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4" name="Group 3">
            <a:extLst>
              <a:ext uri="{FF2B5EF4-FFF2-40B4-BE49-F238E27FC236}">
                <a16:creationId xmlns:a16="http://schemas.microsoft.com/office/drawing/2014/main" id="{80C1B57B-12FF-D52D-935B-B4767873277E}"/>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3BB65EB-BCE1-DC31-66E3-204888E97476}"/>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DDDC908F-2E54-7905-1EEA-2017CD541326}"/>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university is worried about people using AI and cheating in their studies, so they ask staff to use an AI detector. A professor checks an essay and it says it is AI generated but the student has always written in this style. The student insists that they did not write it using AI but did use an AI tool for the grammar and spelling. </a:t>
              </a:r>
            </a:p>
          </p:txBody>
        </p:sp>
        <p:sp>
          <p:nvSpPr>
            <p:cNvPr id="3" name="TextBox 2">
              <a:extLst>
                <a:ext uri="{FF2B5EF4-FFF2-40B4-BE49-F238E27FC236}">
                  <a16:creationId xmlns:a16="http://schemas.microsoft.com/office/drawing/2014/main" id="{A6F5AE5A-E396-3739-5598-876188FBCA1F}"/>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208255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7631F-31BA-CB1C-94F1-462AC74BE9D4}"/>
            </a:ext>
          </a:extLst>
        </p:cNvPr>
        <p:cNvGrpSpPr/>
        <p:nvPr/>
      </p:nvGrpSpPr>
      <p:grpSpPr>
        <a:xfrm>
          <a:off x="0" y="0"/>
          <a:ext cx="0" cy="0"/>
          <a:chOff x="0" y="0"/>
          <a:chExt cx="0" cy="0"/>
        </a:xfrm>
      </p:grpSpPr>
      <p:pic>
        <p:nvPicPr>
          <p:cNvPr id="18" name="Picture 17" descr="A yellow and white background&#10;&#10;AI-generated content may be incorrect.">
            <a:extLst>
              <a:ext uri="{FF2B5EF4-FFF2-40B4-BE49-F238E27FC236}">
                <a16:creationId xmlns:a16="http://schemas.microsoft.com/office/drawing/2014/main" id="{22462532-060D-4D07-B82F-AD64F99CAC5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84D41D60-541C-383E-1DDA-1BB1D7910D3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CB5769D7-0667-C132-DCFE-69BF3408D2F9}"/>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AI work revolution</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17ACE170-58CD-7664-59EF-EBA07D0BB13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E4B8678B-5C3F-087B-6992-0A1340F8B53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F49726E9-98E9-4407-1EF5-BC48D2866621}"/>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sports scientist at a football club decides to start using generative AI to monitor the fitness level and injury risk for their players. The system works well so the club asks the sports scientist to apply the AI to diet. After a successful trial, the team of dieticians all lose their jobs.</a:t>
              </a:r>
            </a:p>
          </p:txBody>
        </p:sp>
        <p:sp>
          <p:nvSpPr>
            <p:cNvPr id="3" name="TextBox 2">
              <a:extLst>
                <a:ext uri="{FF2B5EF4-FFF2-40B4-BE49-F238E27FC236}">
                  <a16:creationId xmlns:a16="http://schemas.microsoft.com/office/drawing/2014/main" id="{33ECEECA-8B0E-3FC5-00DC-D39C8EC27E31}"/>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
        <p:nvSpPr>
          <p:cNvPr id="7" name="TextBox 6">
            <a:extLst>
              <a:ext uri="{FF2B5EF4-FFF2-40B4-BE49-F238E27FC236}">
                <a16:creationId xmlns:a16="http://schemas.microsoft.com/office/drawing/2014/main" id="{DB795F3C-8C42-EF5C-5B61-A2AE1FA407FC}"/>
              </a:ext>
            </a:extLst>
          </p:cNvPr>
          <p:cNvSpPr txBox="1"/>
          <p:nvPr/>
        </p:nvSpPr>
        <p:spPr>
          <a:xfrm>
            <a:off x="1132993" y="1434940"/>
            <a:ext cx="10025545" cy="939488"/>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is changing the way that people work. Some people are using it to carefully craft emails, write important reports or to analyse data. We already have self-driving taxis available and AI can be taught to help doctors identify medical issues.</a:t>
            </a:r>
          </a:p>
        </p:txBody>
      </p:sp>
      <p:sp>
        <p:nvSpPr>
          <p:cNvPr id="11" name="TextBox 10">
            <a:extLst>
              <a:ext uri="{FF2B5EF4-FFF2-40B4-BE49-F238E27FC236}">
                <a16:creationId xmlns:a16="http://schemas.microsoft.com/office/drawing/2014/main" id="{92516733-4732-6690-1808-5A4502D1836B}"/>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2" name="TextBox 11">
            <a:extLst>
              <a:ext uri="{FF2B5EF4-FFF2-40B4-BE49-F238E27FC236}">
                <a16:creationId xmlns:a16="http://schemas.microsoft.com/office/drawing/2014/main" id="{2AC96654-2E88-AC89-BD84-C2DAE2B28763}"/>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spTree>
    <p:extLst>
      <p:ext uri="{BB962C8B-B14F-4D97-AF65-F5344CB8AC3E}">
        <p14:creationId xmlns:p14="http://schemas.microsoft.com/office/powerpoint/2010/main" val="384073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4"/>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eb0ed02dfb976e432d58e003d28d2427">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e8deaaf8ee20667b8c427ddb52efe15a"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102757-16C9-48E4-9520-73437605BF37}">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2.xml><?xml version="1.0" encoding="utf-8"?>
<ds:datastoreItem xmlns:ds="http://schemas.openxmlformats.org/officeDocument/2006/customXml" ds:itemID="{59395B12-923F-4614-B5BB-F1C9F00B56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BFC742-C73F-4781-A46A-18EB216814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374</TotalTime>
  <Words>2813</Words>
  <Application>Microsoft Office PowerPoint</Application>
  <PresentationFormat>Widescreen</PresentationFormat>
  <Paragraphs>200</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Rosie Bromley</cp:lastModifiedBy>
  <cp:revision>13</cp:revision>
  <dcterms:created xsi:type="dcterms:W3CDTF">2025-09-30T17:15:09Z</dcterms:created>
  <dcterms:modified xsi:type="dcterms:W3CDTF">2025-11-26T15:26:23Z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y fmtid="{D5CDD505-2E9C-101B-9397-08002B2CF9AE}" pid="4" name="ArticulateGUID">
    <vt:lpwstr>A80DC690-E6CA-4966-804B-80855C613775</vt:lpwstr>
  </property>
  <property fmtid="{D5CDD505-2E9C-101B-9397-08002B2CF9AE}" pid="5" name="ArticulatePath">
    <vt:lpwstr>https://childnetint.sharepoint.com/sites/SID2026Childnet/Shared Documents/Education/Final Resources - Compressed/English/14-18s/2 - Slides for 14 to 18s</vt:lpwstr>
  </property>
</Properties>
</file>