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8" r:id="rId31"/>
    <p:sldId id="282" r:id="rId32"/>
    <p:sldId id="289" r:id="rId33"/>
    <p:sldId id="283" r:id="rId34"/>
    <p:sldId id="292" r:id="rId35"/>
    <p:sldId id="286" r:id="rId36"/>
    <p:sldId id="290" r:id="rId37"/>
    <p:sldId id="284" r:id="rId38"/>
    <p:sldId id="291" r:id="rId39"/>
    <p:sldId id="285" r:id="rId40"/>
    <p:sldId id="287"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7AE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BC8C96C-3F37-4A3E-B55E-5E04F50D42B1}" v="8" dt="2025-11-07T10:14:05.14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691"/>
    <p:restoredTop sz="94719"/>
  </p:normalViewPr>
  <p:slideViewPr>
    <p:cSldViewPr snapToGrid="0">
      <p:cViewPr varScale="1">
        <p:scale>
          <a:sx n="59" d="100"/>
          <a:sy n="59" d="100"/>
        </p:scale>
        <p:origin x="1168"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slide" Target="slides/slide3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y Lockwood" userId="bf96066a-cde7-4570-ab17-c96b31bedbf8" providerId="ADAL" clId="{317DCF89-EB19-4E1D-AC1F-41968E43653B}"/>
    <pc:docChg chg="modSld">
      <pc:chgData name="Amy Lockwood" userId="bf96066a-cde7-4570-ab17-c96b31bedbf8" providerId="ADAL" clId="{317DCF89-EB19-4E1D-AC1F-41968E43653B}" dt="2025-11-07T10:16:07.196" v="12" actId="1076"/>
      <pc:docMkLst>
        <pc:docMk/>
      </pc:docMkLst>
      <pc:sldChg chg="modAnim">
        <pc:chgData name="Amy Lockwood" userId="bf96066a-cde7-4570-ab17-c96b31bedbf8" providerId="ADAL" clId="{317DCF89-EB19-4E1D-AC1F-41968E43653B}" dt="2025-11-07T10:14:05.140" v="6"/>
        <pc:sldMkLst>
          <pc:docMk/>
          <pc:sldMk cId="2669381123" sldId="279"/>
        </pc:sldMkLst>
      </pc:sldChg>
      <pc:sldChg chg="modSp mod">
        <pc:chgData name="Amy Lockwood" userId="bf96066a-cde7-4570-ab17-c96b31bedbf8" providerId="ADAL" clId="{317DCF89-EB19-4E1D-AC1F-41968E43653B}" dt="2025-11-07T10:16:07.196" v="12" actId="1076"/>
        <pc:sldMkLst>
          <pc:docMk/>
          <pc:sldMk cId="799867359" sldId="281"/>
        </pc:sldMkLst>
        <pc:spChg chg="mod">
          <ac:chgData name="Amy Lockwood" userId="bf96066a-cde7-4570-ab17-c96b31bedbf8" providerId="ADAL" clId="{317DCF89-EB19-4E1D-AC1F-41968E43653B}" dt="2025-11-07T10:16:07.196" v="12" actId="1076"/>
          <ac:spMkLst>
            <pc:docMk/>
            <pc:sldMk cId="799867359" sldId="281"/>
            <ac:spMk id="13" creationId="{5210CCF5-C06A-E2C1-AB33-2958C81AD3DF}"/>
          </ac:spMkLst>
        </pc:spChg>
        <pc:spChg chg="mod">
          <ac:chgData name="Amy Lockwood" userId="bf96066a-cde7-4570-ab17-c96b31bedbf8" providerId="ADAL" clId="{317DCF89-EB19-4E1D-AC1F-41968E43653B}" dt="2025-11-07T10:15:52.545" v="9" actId="1076"/>
          <ac:spMkLst>
            <pc:docMk/>
            <pc:sldMk cId="799867359" sldId="281"/>
            <ac:spMk id="17" creationId="{E909B145-E516-C847-9140-032FAEE5C9AB}"/>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5228D-2578-10D4-0D96-1FB864C8F54B}"/>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66D13438-C750-0CF0-AE31-EE9F9DE3E2B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E5057914-18F4-5C1F-BA51-5617D538F0D9}"/>
              </a:ext>
            </a:extLst>
          </p:cNvPr>
          <p:cNvSpPr>
            <a:spLocks noGrp="1"/>
          </p:cNvSpPr>
          <p:nvPr>
            <p:ph type="dt" sz="half" idx="10"/>
          </p:nvPr>
        </p:nvSpPr>
        <p:spPr/>
        <p:txBody>
          <a:bodyPr/>
          <a:lstStyle/>
          <a:p>
            <a:fld id="{851AC8E4-FE85-A440-9670-76DF30D52AA8}" type="datetimeFigureOut">
              <a:rPr lang="en-GB" smtClean="0"/>
              <a:t>07/11/2025</a:t>
            </a:fld>
            <a:endParaRPr lang="en-GB"/>
          </a:p>
        </p:txBody>
      </p:sp>
      <p:sp>
        <p:nvSpPr>
          <p:cNvPr id="5" name="Footer Placeholder 4">
            <a:extLst>
              <a:ext uri="{FF2B5EF4-FFF2-40B4-BE49-F238E27FC236}">
                <a16:creationId xmlns:a16="http://schemas.microsoft.com/office/drawing/2014/main" id="{CD7EA8A6-8879-1BBA-EA02-1E618E65AF9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3009704-61DF-FB03-EDE9-E4238F0DEC7C}"/>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3000620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0F1E2-DF40-416E-0187-34E90AA83061}"/>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A3D4483E-95EB-BC79-8EDE-BF9D25EE0C73}"/>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78753B95-DD1C-F39B-DEA2-213C02FA0897}"/>
              </a:ext>
            </a:extLst>
          </p:cNvPr>
          <p:cNvSpPr>
            <a:spLocks noGrp="1"/>
          </p:cNvSpPr>
          <p:nvPr>
            <p:ph type="dt" sz="half" idx="10"/>
          </p:nvPr>
        </p:nvSpPr>
        <p:spPr/>
        <p:txBody>
          <a:bodyPr/>
          <a:lstStyle/>
          <a:p>
            <a:fld id="{851AC8E4-FE85-A440-9670-76DF30D52AA8}" type="datetimeFigureOut">
              <a:rPr lang="en-GB" smtClean="0"/>
              <a:t>07/11/2025</a:t>
            </a:fld>
            <a:endParaRPr lang="en-GB"/>
          </a:p>
        </p:txBody>
      </p:sp>
      <p:sp>
        <p:nvSpPr>
          <p:cNvPr id="5" name="Footer Placeholder 4">
            <a:extLst>
              <a:ext uri="{FF2B5EF4-FFF2-40B4-BE49-F238E27FC236}">
                <a16:creationId xmlns:a16="http://schemas.microsoft.com/office/drawing/2014/main" id="{D9B7ECD6-7D51-94F6-BFB9-A307C624926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8105C9A-F192-42FC-5A9A-C659FAE9CCBE}"/>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7647123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0942D3A-6B43-6992-947C-2B4E9A069D3C}"/>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002B3853-92FF-B7D3-79B2-4EC7EEE9FEE3}"/>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16BD0418-5457-A071-05BD-7C7ECAE24D53}"/>
              </a:ext>
            </a:extLst>
          </p:cNvPr>
          <p:cNvSpPr>
            <a:spLocks noGrp="1"/>
          </p:cNvSpPr>
          <p:nvPr>
            <p:ph type="dt" sz="half" idx="10"/>
          </p:nvPr>
        </p:nvSpPr>
        <p:spPr/>
        <p:txBody>
          <a:bodyPr/>
          <a:lstStyle/>
          <a:p>
            <a:fld id="{851AC8E4-FE85-A440-9670-76DF30D52AA8}" type="datetimeFigureOut">
              <a:rPr lang="en-GB" smtClean="0"/>
              <a:t>07/11/2025</a:t>
            </a:fld>
            <a:endParaRPr lang="en-GB"/>
          </a:p>
        </p:txBody>
      </p:sp>
      <p:sp>
        <p:nvSpPr>
          <p:cNvPr id="5" name="Footer Placeholder 4">
            <a:extLst>
              <a:ext uri="{FF2B5EF4-FFF2-40B4-BE49-F238E27FC236}">
                <a16:creationId xmlns:a16="http://schemas.microsoft.com/office/drawing/2014/main" id="{20DFFEFC-D0D6-8A35-3463-5EE0A833551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4531E0-6B85-23BE-38E7-5757A1CB2F04}"/>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5289882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A52BFA-9799-B337-CC31-11159A8AFA76}"/>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73E35248-0017-FE24-498D-BD5821DD9F06}"/>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9BB33A89-803E-223A-D1B5-7865E78669FB}"/>
              </a:ext>
            </a:extLst>
          </p:cNvPr>
          <p:cNvSpPr>
            <a:spLocks noGrp="1"/>
          </p:cNvSpPr>
          <p:nvPr>
            <p:ph type="dt" sz="half" idx="10"/>
          </p:nvPr>
        </p:nvSpPr>
        <p:spPr/>
        <p:txBody>
          <a:bodyPr/>
          <a:lstStyle/>
          <a:p>
            <a:fld id="{851AC8E4-FE85-A440-9670-76DF30D52AA8}" type="datetimeFigureOut">
              <a:rPr lang="en-GB" smtClean="0"/>
              <a:t>07/11/2025</a:t>
            </a:fld>
            <a:endParaRPr lang="en-GB"/>
          </a:p>
        </p:txBody>
      </p:sp>
      <p:sp>
        <p:nvSpPr>
          <p:cNvPr id="5" name="Footer Placeholder 4">
            <a:extLst>
              <a:ext uri="{FF2B5EF4-FFF2-40B4-BE49-F238E27FC236}">
                <a16:creationId xmlns:a16="http://schemas.microsoft.com/office/drawing/2014/main" id="{322A3FD0-7897-B82B-16E2-A0A9A00B066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DCC7ED1-5336-4660-DC6B-1DAB44EE3002}"/>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0214200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9C56B3-EEDC-D396-E533-9E3F97EFDC7B}"/>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C24C005D-30A4-81B0-FC3B-CC6808D89D2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1DD8C7A3-AF40-07B9-D05B-4DC933A1713F}"/>
              </a:ext>
            </a:extLst>
          </p:cNvPr>
          <p:cNvSpPr>
            <a:spLocks noGrp="1"/>
          </p:cNvSpPr>
          <p:nvPr>
            <p:ph type="dt" sz="half" idx="10"/>
          </p:nvPr>
        </p:nvSpPr>
        <p:spPr/>
        <p:txBody>
          <a:bodyPr/>
          <a:lstStyle/>
          <a:p>
            <a:fld id="{851AC8E4-FE85-A440-9670-76DF30D52AA8}" type="datetimeFigureOut">
              <a:rPr lang="en-GB" smtClean="0"/>
              <a:t>07/11/2025</a:t>
            </a:fld>
            <a:endParaRPr lang="en-GB"/>
          </a:p>
        </p:txBody>
      </p:sp>
      <p:sp>
        <p:nvSpPr>
          <p:cNvPr id="5" name="Footer Placeholder 4">
            <a:extLst>
              <a:ext uri="{FF2B5EF4-FFF2-40B4-BE49-F238E27FC236}">
                <a16:creationId xmlns:a16="http://schemas.microsoft.com/office/drawing/2014/main" id="{23EDE55F-C3E8-E23F-4EE9-B0F9F49F4B8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A4779C7-4D37-C575-7071-A4CAF93D9372}"/>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23099658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09D0D5-980F-AEEA-6AAF-998A8256C698}"/>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9C4A6504-3D0F-BB5D-550E-276AE2C9668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6A7A745B-2309-6D05-9C66-7009CE7EC2D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AEBC2D71-BA57-F9E1-7C37-E1B672AFE343}"/>
              </a:ext>
            </a:extLst>
          </p:cNvPr>
          <p:cNvSpPr>
            <a:spLocks noGrp="1"/>
          </p:cNvSpPr>
          <p:nvPr>
            <p:ph type="dt" sz="half" idx="10"/>
          </p:nvPr>
        </p:nvSpPr>
        <p:spPr/>
        <p:txBody>
          <a:bodyPr/>
          <a:lstStyle/>
          <a:p>
            <a:fld id="{851AC8E4-FE85-A440-9670-76DF30D52AA8}" type="datetimeFigureOut">
              <a:rPr lang="en-GB" smtClean="0"/>
              <a:t>07/11/2025</a:t>
            </a:fld>
            <a:endParaRPr lang="en-GB"/>
          </a:p>
        </p:txBody>
      </p:sp>
      <p:sp>
        <p:nvSpPr>
          <p:cNvPr id="6" name="Footer Placeholder 5">
            <a:extLst>
              <a:ext uri="{FF2B5EF4-FFF2-40B4-BE49-F238E27FC236}">
                <a16:creationId xmlns:a16="http://schemas.microsoft.com/office/drawing/2014/main" id="{F154D12B-2B6C-2354-1CD2-57269DF7E8B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F73CECB-59ED-9C7D-1777-8C42F8779183}"/>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42556905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EE7FD1-0E6E-784A-123B-C6B7F11D5ABE}"/>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6D874E83-4675-CE70-B8BD-908360C201C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93DE126D-CA28-F75E-C05E-9743E6C76175}"/>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FB424911-3148-7673-7B5B-05810441DC0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7FD629B-74C7-9A8D-D64F-54E5D63DC84C}"/>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4459A97F-07FB-7531-BF7B-85BEF4446D42}"/>
              </a:ext>
            </a:extLst>
          </p:cNvPr>
          <p:cNvSpPr>
            <a:spLocks noGrp="1"/>
          </p:cNvSpPr>
          <p:nvPr>
            <p:ph type="dt" sz="half" idx="10"/>
          </p:nvPr>
        </p:nvSpPr>
        <p:spPr/>
        <p:txBody>
          <a:bodyPr/>
          <a:lstStyle/>
          <a:p>
            <a:fld id="{851AC8E4-FE85-A440-9670-76DF30D52AA8}" type="datetimeFigureOut">
              <a:rPr lang="en-GB" smtClean="0"/>
              <a:t>07/11/2025</a:t>
            </a:fld>
            <a:endParaRPr lang="en-GB"/>
          </a:p>
        </p:txBody>
      </p:sp>
      <p:sp>
        <p:nvSpPr>
          <p:cNvPr id="8" name="Footer Placeholder 7">
            <a:extLst>
              <a:ext uri="{FF2B5EF4-FFF2-40B4-BE49-F238E27FC236}">
                <a16:creationId xmlns:a16="http://schemas.microsoft.com/office/drawing/2014/main" id="{B5BBFFEA-F63D-0224-B26D-36CDF8C43FE1}"/>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E72A9FBC-14C2-D68E-B59B-B16B951A3A71}"/>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9910113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E29B3-B8CC-A3F1-3D47-58862B87E49D}"/>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E7FF16FA-3150-50EC-20B6-D5C6C526844B}"/>
              </a:ext>
            </a:extLst>
          </p:cNvPr>
          <p:cNvSpPr>
            <a:spLocks noGrp="1"/>
          </p:cNvSpPr>
          <p:nvPr>
            <p:ph type="dt" sz="half" idx="10"/>
          </p:nvPr>
        </p:nvSpPr>
        <p:spPr/>
        <p:txBody>
          <a:bodyPr/>
          <a:lstStyle/>
          <a:p>
            <a:fld id="{851AC8E4-FE85-A440-9670-76DF30D52AA8}" type="datetimeFigureOut">
              <a:rPr lang="en-GB" smtClean="0"/>
              <a:t>07/11/2025</a:t>
            </a:fld>
            <a:endParaRPr lang="en-GB"/>
          </a:p>
        </p:txBody>
      </p:sp>
      <p:sp>
        <p:nvSpPr>
          <p:cNvPr id="4" name="Footer Placeholder 3">
            <a:extLst>
              <a:ext uri="{FF2B5EF4-FFF2-40B4-BE49-F238E27FC236}">
                <a16:creationId xmlns:a16="http://schemas.microsoft.com/office/drawing/2014/main" id="{5B22F836-851B-C733-F735-7D6D97E7734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93C7AAB-706C-C0FD-3FC4-44CDE5C4C6A6}"/>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25154576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5F99586-2473-5DF9-2E18-A9B9788EB2D2}"/>
              </a:ext>
            </a:extLst>
          </p:cNvPr>
          <p:cNvSpPr>
            <a:spLocks noGrp="1"/>
          </p:cNvSpPr>
          <p:nvPr>
            <p:ph type="dt" sz="half" idx="10"/>
          </p:nvPr>
        </p:nvSpPr>
        <p:spPr/>
        <p:txBody>
          <a:bodyPr/>
          <a:lstStyle/>
          <a:p>
            <a:fld id="{851AC8E4-FE85-A440-9670-76DF30D52AA8}" type="datetimeFigureOut">
              <a:rPr lang="en-GB" smtClean="0"/>
              <a:t>07/11/2025</a:t>
            </a:fld>
            <a:endParaRPr lang="en-GB"/>
          </a:p>
        </p:txBody>
      </p:sp>
      <p:sp>
        <p:nvSpPr>
          <p:cNvPr id="3" name="Footer Placeholder 2">
            <a:extLst>
              <a:ext uri="{FF2B5EF4-FFF2-40B4-BE49-F238E27FC236}">
                <a16:creationId xmlns:a16="http://schemas.microsoft.com/office/drawing/2014/main" id="{AACFD77E-FD06-142D-DBCD-620CA4CAFFC9}"/>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5AB6968-F5C4-84B4-120F-72EEA1E7265D}"/>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5050243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F75470-A12D-3C98-A205-710EDA3940B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09F89C2A-9B3E-CC3D-DD15-E815F37ECC5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6492A04D-0CE0-E5D7-7ADA-0142E638EC5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4E3475B4-00D6-2677-F18E-D697A8D79719}"/>
              </a:ext>
            </a:extLst>
          </p:cNvPr>
          <p:cNvSpPr>
            <a:spLocks noGrp="1"/>
          </p:cNvSpPr>
          <p:nvPr>
            <p:ph type="dt" sz="half" idx="10"/>
          </p:nvPr>
        </p:nvSpPr>
        <p:spPr/>
        <p:txBody>
          <a:bodyPr/>
          <a:lstStyle/>
          <a:p>
            <a:fld id="{851AC8E4-FE85-A440-9670-76DF30D52AA8}" type="datetimeFigureOut">
              <a:rPr lang="en-GB" smtClean="0"/>
              <a:t>07/11/2025</a:t>
            </a:fld>
            <a:endParaRPr lang="en-GB"/>
          </a:p>
        </p:txBody>
      </p:sp>
      <p:sp>
        <p:nvSpPr>
          <p:cNvPr id="6" name="Footer Placeholder 5">
            <a:extLst>
              <a:ext uri="{FF2B5EF4-FFF2-40B4-BE49-F238E27FC236}">
                <a16:creationId xmlns:a16="http://schemas.microsoft.com/office/drawing/2014/main" id="{85D01F22-E8F3-8B35-233B-E96D006736A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4B18503-199C-793A-678C-51A540B67FDE}"/>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40809600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ABED7A-4AD4-6505-A665-44489EFB22B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359B431F-24A2-37A0-F83F-9B30AAEAC19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027EB16C-A3D3-3B8F-DC9E-16B2F4B47C9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B09B2EC-E9E2-1840-61BF-A5B66DAFD8DA}"/>
              </a:ext>
            </a:extLst>
          </p:cNvPr>
          <p:cNvSpPr>
            <a:spLocks noGrp="1"/>
          </p:cNvSpPr>
          <p:nvPr>
            <p:ph type="dt" sz="half" idx="10"/>
          </p:nvPr>
        </p:nvSpPr>
        <p:spPr/>
        <p:txBody>
          <a:bodyPr/>
          <a:lstStyle/>
          <a:p>
            <a:fld id="{851AC8E4-FE85-A440-9670-76DF30D52AA8}" type="datetimeFigureOut">
              <a:rPr lang="en-GB" smtClean="0"/>
              <a:t>07/11/2025</a:t>
            </a:fld>
            <a:endParaRPr lang="en-GB"/>
          </a:p>
        </p:txBody>
      </p:sp>
      <p:sp>
        <p:nvSpPr>
          <p:cNvPr id="6" name="Footer Placeholder 5">
            <a:extLst>
              <a:ext uri="{FF2B5EF4-FFF2-40B4-BE49-F238E27FC236}">
                <a16:creationId xmlns:a16="http://schemas.microsoft.com/office/drawing/2014/main" id="{BB55FE94-359B-8D50-5300-9E1D2EF497B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57D1612-185B-EA79-C260-66496ACA7626}"/>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1425389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73CA890-E427-85E8-68D9-957F788BA97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AC60F697-885B-0AD4-6E97-95BC6F8B166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DB04FBB8-DD45-4C6C-CAC7-A056F7FD9DE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51AC8E4-FE85-A440-9670-76DF30D52AA8}" type="datetimeFigureOut">
              <a:rPr lang="en-GB" smtClean="0"/>
              <a:t>07/11/2025</a:t>
            </a:fld>
            <a:endParaRPr lang="en-GB"/>
          </a:p>
        </p:txBody>
      </p:sp>
      <p:sp>
        <p:nvSpPr>
          <p:cNvPr id="5" name="Footer Placeholder 4">
            <a:extLst>
              <a:ext uri="{FF2B5EF4-FFF2-40B4-BE49-F238E27FC236}">
                <a16:creationId xmlns:a16="http://schemas.microsoft.com/office/drawing/2014/main" id="{7EA005F4-07D3-6F4E-898F-D374D853393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5EB9B699-A244-C223-B072-2E4014D914C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513F903-DD84-3345-8F4D-494C3B2842BA}" type="slidenum">
              <a:rPr lang="en-GB" smtClean="0"/>
              <a:t>‹#›</a:t>
            </a:fld>
            <a:endParaRPr lang="en-GB"/>
          </a:p>
        </p:txBody>
      </p:sp>
    </p:spTree>
    <p:extLst>
      <p:ext uri="{BB962C8B-B14F-4D97-AF65-F5344CB8AC3E}">
        <p14:creationId xmlns:p14="http://schemas.microsoft.com/office/powerpoint/2010/main" val="41739358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6.png"/><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7.png"/><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xml"/><Relationship Id="rId4" Type="http://schemas.openxmlformats.org/officeDocument/2006/relationships/image" Target="../media/image43.png"/></Relationships>
</file>

<file path=ppt/slides/_rels/slide2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xml"/><Relationship Id="rId5" Type="http://schemas.openxmlformats.org/officeDocument/2006/relationships/image" Target="../media/image47.png"/><Relationship Id="rId4" Type="http://schemas.openxmlformats.org/officeDocument/2006/relationships/image" Target="../media/image46.png"/></Relationships>
</file>

<file path=ppt/slides/_rels/slide2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4.png"/><Relationship Id="rId1" Type="http://schemas.openxmlformats.org/officeDocument/2006/relationships/slideLayout" Target="../slideLayouts/slideLayout1.xml"/><Relationship Id="rId4" Type="http://schemas.openxmlformats.org/officeDocument/2006/relationships/image" Target="../media/image49.png"/></Relationships>
</file>

<file path=ppt/slides/_rels/slide2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4.png"/><Relationship Id="rId1" Type="http://schemas.openxmlformats.org/officeDocument/2006/relationships/slideLayout" Target="../slideLayouts/slideLayout1.xml"/><Relationship Id="rId4" Type="http://schemas.openxmlformats.org/officeDocument/2006/relationships/image" Target="../media/image51.png"/></Relationships>
</file>

<file path=ppt/slides/_rels/slide2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4.png"/><Relationship Id="rId1" Type="http://schemas.openxmlformats.org/officeDocument/2006/relationships/slideLayout" Target="../slideLayouts/slideLayout1.xml"/><Relationship Id="rId4" Type="http://schemas.openxmlformats.org/officeDocument/2006/relationships/image" Target="../media/image51.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4.png"/><Relationship Id="rId1" Type="http://schemas.openxmlformats.org/officeDocument/2006/relationships/slideLayout" Target="../slideLayouts/slideLayout1.xml"/><Relationship Id="rId4" Type="http://schemas.openxmlformats.org/officeDocument/2006/relationships/image" Target="../media/image50.png"/></Relationships>
</file>

<file path=ppt/slides/_rels/slide3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4.png"/><Relationship Id="rId1" Type="http://schemas.openxmlformats.org/officeDocument/2006/relationships/slideLayout" Target="../slideLayouts/slideLayout1.xml"/><Relationship Id="rId4" Type="http://schemas.openxmlformats.org/officeDocument/2006/relationships/image" Target="../media/image51.png"/></Relationships>
</file>

<file path=ppt/slides/_rels/slide3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4.png"/><Relationship Id="rId1" Type="http://schemas.openxmlformats.org/officeDocument/2006/relationships/slideLayout" Target="../slideLayouts/slideLayout1.xml"/><Relationship Id="rId4" Type="http://schemas.openxmlformats.org/officeDocument/2006/relationships/image" Target="../media/image51.png"/></Relationships>
</file>

<file path=ppt/slides/_rels/slide3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4.png"/><Relationship Id="rId1" Type="http://schemas.openxmlformats.org/officeDocument/2006/relationships/slideLayout" Target="../slideLayouts/slideLayout1.xml"/><Relationship Id="rId4" Type="http://schemas.openxmlformats.org/officeDocument/2006/relationships/image" Target="../media/image50.png"/></Relationships>
</file>

<file path=ppt/slides/_rels/slide3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4.png"/><Relationship Id="rId1" Type="http://schemas.openxmlformats.org/officeDocument/2006/relationships/slideLayout" Target="../slideLayouts/slideLayout1.xml"/><Relationship Id="rId4" Type="http://schemas.openxmlformats.org/officeDocument/2006/relationships/image" Target="../media/image51.png"/></Relationships>
</file>

<file path=ppt/slides/_rels/slide3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4.png"/><Relationship Id="rId1" Type="http://schemas.openxmlformats.org/officeDocument/2006/relationships/slideLayout" Target="../slideLayouts/slideLayout1.xml"/><Relationship Id="rId4" Type="http://schemas.openxmlformats.org/officeDocument/2006/relationships/image" Target="../media/image50.png"/></Relationships>
</file>

<file path=ppt/slides/_rels/slide3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1.xml"/><Relationship Id="rId4" Type="http://schemas.openxmlformats.org/officeDocument/2006/relationships/image" Target="../media/image54.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green and white square&#10;&#10;AI-generated content may be incorrect.">
            <a:extLst>
              <a:ext uri="{FF2B5EF4-FFF2-40B4-BE49-F238E27FC236}">
                <a16:creationId xmlns:a16="http://schemas.microsoft.com/office/drawing/2014/main" id="{41D4CF90-533B-F5A4-08CA-7E4B053576AD}"/>
              </a:ext>
            </a:extLst>
          </p:cNvPr>
          <p:cNvPicPr>
            <a:picLocks noChangeAspect="1"/>
          </p:cNvPicPr>
          <p:nvPr/>
        </p:nvPicPr>
        <p:blipFill>
          <a:blip r:embed="rId2"/>
          <a:stretch>
            <a:fillRect/>
          </a:stretch>
        </p:blipFill>
        <p:spPr>
          <a:xfrm>
            <a:off x="0" y="1260"/>
            <a:ext cx="12193200" cy="6856154"/>
          </a:xfrm>
          <a:prstGeom prst="rect">
            <a:avLst/>
          </a:prstGeom>
        </p:spPr>
      </p:pic>
      <p:pic>
        <p:nvPicPr>
          <p:cNvPr id="3" name="Picture 2" descr="A black rectangle with white text&#10;&#10;AI-generated content may be incorrect.">
            <a:extLst>
              <a:ext uri="{FF2B5EF4-FFF2-40B4-BE49-F238E27FC236}">
                <a16:creationId xmlns:a16="http://schemas.microsoft.com/office/drawing/2014/main" id="{A386D602-137D-74FB-C6CF-55DE9DB0986A}"/>
              </a:ext>
            </a:extLst>
          </p:cNvPr>
          <p:cNvPicPr>
            <a:picLocks noChangeAspect="1"/>
          </p:cNvPicPr>
          <p:nvPr/>
        </p:nvPicPr>
        <p:blipFill>
          <a:blip r:embed="rId3"/>
          <a:stretch>
            <a:fillRect/>
          </a:stretch>
        </p:blipFill>
        <p:spPr>
          <a:xfrm>
            <a:off x="-1" y="1260"/>
            <a:ext cx="12192001" cy="6855480"/>
          </a:xfrm>
          <a:prstGeom prst="rect">
            <a:avLst/>
          </a:prstGeom>
        </p:spPr>
      </p:pic>
      <p:pic>
        <p:nvPicPr>
          <p:cNvPr id="12" name="Picture 11" descr="A computer chip with blue and yellow lines&#10;&#10;AI-generated content may be incorrect.">
            <a:extLst>
              <a:ext uri="{FF2B5EF4-FFF2-40B4-BE49-F238E27FC236}">
                <a16:creationId xmlns:a16="http://schemas.microsoft.com/office/drawing/2014/main" id="{5531A897-4E84-FFD7-09D8-1F120B73C707}"/>
              </a:ext>
            </a:extLst>
          </p:cNvPr>
          <p:cNvPicPr>
            <a:picLocks noChangeAspect="1"/>
          </p:cNvPicPr>
          <p:nvPr/>
        </p:nvPicPr>
        <p:blipFill>
          <a:blip r:embed="rId4"/>
          <a:srcRect t="19769" b="9289"/>
          <a:stretch>
            <a:fillRect/>
          </a:stretch>
        </p:blipFill>
        <p:spPr>
          <a:xfrm>
            <a:off x="-1" y="1356527"/>
            <a:ext cx="12192001" cy="4863404"/>
          </a:xfrm>
          <a:prstGeom prst="rect">
            <a:avLst/>
          </a:prstGeom>
        </p:spPr>
      </p:pic>
    </p:spTree>
    <p:extLst>
      <p:ext uri="{BB962C8B-B14F-4D97-AF65-F5344CB8AC3E}">
        <p14:creationId xmlns:p14="http://schemas.microsoft.com/office/powerpoint/2010/main" val="1067757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1000"/>
                                  </p:stCondLst>
                                  <p:childTnLst>
                                    <p:set>
                                      <p:cBhvr>
                                        <p:cTn id="6" dur="1" fill="hold">
                                          <p:stCondLst>
                                            <p:cond delay="0"/>
                                          </p:stCondLst>
                                        </p:cTn>
                                        <p:tgtEl>
                                          <p:spTgt spid="12"/>
                                        </p:tgtEl>
                                        <p:attrNameLst>
                                          <p:attrName>style.visibility</p:attrName>
                                        </p:attrNameLst>
                                      </p:cBhvr>
                                      <p:to>
                                        <p:strVal val="visible"/>
                                      </p:to>
                                    </p:set>
                                    <p:animEffect transition="in" filter="barn(outVertical)">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EAA383-F3EE-5612-B68B-7760330A2FAB}"/>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8988A10F-E427-98E9-7BDB-4B46EB941DFD}"/>
              </a:ext>
            </a:extLst>
          </p:cNvPr>
          <p:cNvPicPr>
            <a:picLocks noChangeAspect="1"/>
          </p:cNvPicPr>
          <p:nvPr/>
        </p:nvPicPr>
        <p:blipFill>
          <a:blip r:embed="rId2"/>
          <a:stretch>
            <a:fillRect/>
          </a:stretch>
        </p:blipFill>
        <p:spPr>
          <a:xfrm>
            <a:off x="0" y="1260"/>
            <a:ext cx="12193200" cy="6856154"/>
          </a:xfrm>
          <a:prstGeom prst="rect">
            <a:avLst/>
          </a:prstGeom>
        </p:spPr>
      </p:pic>
      <p:pic>
        <p:nvPicPr>
          <p:cNvPr id="5" name="Picture 4">
            <a:extLst>
              <a:ext uri="{FF2B5EF4-FFF2-40B4-BE49-F238E27FC236}">
                <a16:creationId xmlns:a16="http://schemas.microsoft.com/office/drawing/2014/main" id="{490F6CD2-7C11-17F4-5BDA-47BBBF67A887}"/>
              </a:ext>
            </a:extLst>
          </p:cNvPr>
          <p:cNvPicPr>
            <a:picLocks noChangeAspect="1"/>
          </p:cNvPicPr>
          <p:nvPr/>
        </p:nvPicPr>
        <p:blipFill>
          <a:blip r:embed="rId3"/>
          <a:srcRect l="31144" t="11059" r="30848" b="28580"/>
          <a:stretch>
            <a:fillRect/>
          </a:stretch>
        </p:blipFill>
        <p:spPr>
          <a:xfrm>
            <a:off x="3797084" y="759417"/>
            <a:ext cx="4633993" cy="4138047"/>
          </a:xfrm>
          <a:prstGeom prst="rect">
            <a:avLst/>
          </a:prstGeom>
        </p:spPr>
      </p:pic>
      <p:pic>
        <p:nvPicPr>
          <p:cNvPr id="7" name="Picture 6" descr="A black screen with a play button&#10;&#10;AI-generated content may be incorrect.">
            <a:extLst>
              <a:ext uri="{FF2B5EF4-FFF2-40B4-BE49-F238E27FC236}">
                <a16:creationId xmlns:a16="http://schemas.microsoft.com/office/drawing/2014/main" id="{4F509830-E561-648A-9813-87228AD6CD5A}"/>
              </a:ext>
            </a:extLst>
          </p:cNvPr>
          <p:cNvPicPr>
            <a:picLocks noChangeAspect="1"/>
          </p:cNvPicPr>
          <p:nvPr/>
        </p:nvPicPr>
        <p:blipFill>
          <a:blip r:embed="rId4"/>
          <a:srcRect l="34449" t="18746" r="34660" b="47117"/>
          <a:stretch>
            <a:fillRect/>
          </a:stretch>
        </p:blipFill>
        <p:spPr>
          <a:xfrm>
            <a:off x="4200040" y="1286359"/>
            <a:ext cx="3766089" cy="2340244"/>
          </a:xfrm>
          <a:prstGeom prst="rect">
            <a:avLst/>
          </a:prstGeom>
        </p:spPr>
      </p:pic>
      <p:sp>
        <p:nvSpPr>
          <p:cNvPr id="10" name="TextBox 9">
            <a:extLst>
              <a:ext uri="{FF2B5EF4-FFF2-40B4-BE49-F238E27FC236}">
                <a16:creationId xmlns:a16="http://schemas.microsoft.com/office/drawing/2014/main" id="{EF59BAA7-01FD-D9B7-57CB-15757C21FB5F}"/>
              </a:ext>
            </a:extLst>
          </p:cNvPr>
          <p:cNvSpPr txBox="1"/>
          <p:nvPr/>
        </p:nvSpPr>
        <p:spPr>
          <a:xfrm>
            <a:off x="0" y="5753621"/>
            <a:ext cx="12191999" cy="871008"/>
          </a:xfrm>
          <a:prstGeom prst="rect">
            <a:avLst/>
          </a:prstGeom>
          <a:noFill/>
        </p:spPr>
        <p:txBody>
          <a:bodyPr wrap="square" rtlCol="0">
            <a:spAutoFit/>
          </a:bodyPr>
          <a:lstStyle/>
          <a:p>
            <a:pPr algn="ctr"/>
            <a:r>
              <a:rPr lang="en-GB" sz="2530" dirty="0">
                <a:latin typeface="Verdana" panose="020B0604030504040204" pitchFamily="34" charset="0"/>
                <a:ea typeface="Verdana" panose="020B0604030504040204" pitchFamily="34" charset="0"/>
                <a:cs typeface="Verdana" panose="020B0604030504040204" pitchFamily="34" charset="0"/>
              </a:rPr>
              <a:t>Ask an AI voice assistant to play the trailer </a:t>
            </a:r>
          </a:p>
          <a:p>
            <a:pPr algn="ctr"/>
            <a:r>
              <a:rPr lang="en-GB" sz="2530" dirty="0">
                <a:latin typeface="Verdana" panose="020B0604030504040204" pitchFamily="34" charset="0"/>
                <a:ea typeface="Verdana" panose="020B0604030504040204" pitchFamily="34" charset="0"/>
                <a:cs typeface="Verdana" panose="020B0604030504040204" pitchFamily="34" charset="0"/>
              </a:rPr>
              <a:t>for a film that you’d like to see</a:t>
            </a:r>
          </a:p>
        </p:txBody>
      </p:sp>
    </p:spTree>
    <p:extLst>
      <p:ext uri="{BB962C8B-B14F-4D97-AF65-F5344CB8AC3E}">
        <p14:creationId xmlns:p14="http://schemas.microsoft.com/office/powerpoint/2010/main" val="22513970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7BB36D-0766-933C-29ED-1EA6BC2F3D1D}"/>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2375F8A2-AD32-8AC2-FF23-99178468DAA7}"/>
              </a:ext>
            </a:extLst>
          </p:cNvPr>
          <p:cNvPicPr>
            <a:picLocks noChangeAspect="1"/>
          </p:cNvPicPr>
          <p:nvPr/>
        </p:nvPicPr>
        <p:blipFill>
          <a:blip r:embed="rId2"/>
          <a:stretch>
            <a:fillRect/>
          </a:stretch>
        </p:blipFill>
        <p:spPr>
          <a:xfrm>
            <a:off x="0" y="1260"/>
            <a:ext cx="12193200" cy="6856154"/>
          </a:xfrm>
          <a:prstGeom prst="rect">
            <a:avLst/>
          </a:prstGeom>
        </p:spPr>
      </p:pic>
      <p:pic>
        <p:nvPicPr>
          <p:cNvPr id="5" name="Picture 4" descr="A screenshot of a game&#10;&#10;AI-generated content may be incorrect.">
            <a:extLst>
              <a:ext uri="{FF2B5EF4-FFF2-40B4-BE49-F238E27FC236}">
                <a16:creationId xmlns:a16="http://schemas.microsoft.com/office/drawing/2014/main" id="{4FFCA1C3-A9E8-CFFC-9225-CE37C4086FC1}"/>
              </a:ext>
            </a:extLst>
          </p:cNvPr>
          <p:cNvPicPr>
            <a:picLocks noChangeAspect="1"/>
          </p:cNvPicPr>
          <p:nvPr/>
        </p:nvPicPr>
        <p:blipFill>
          <a:blip r:embed="rId3"/>
          <a:srcRect l="19831" t="14676" r="52457" b="41691"/>
          <a:stretch>
            <a:fillRect/>
          </a:stretch>
        </p:blipFill>
        <p:spPr>
          <a:xfrm>
            <a:off x="2417736" y="1007390"/>
            <a:ext cx="3378630" cy="2991173"/>
          </a:xfrm>
          <a:prstGeom prst="rect">
            <a:avLst/>
          </a:prstGeom>
        </p:spPr>
      </p:pic>
      <p:pic>
        <p:nvPicPr>
          <p:cNvPr id="6" name="Picture 5" descr="A screenshot of a game&#10;&#10;AI-generated content may be incorrect.">
            <a:extLst>
              <a:ext uri="{FF2B5EF4-FFF2-40B4-BE49-F238E27FC236}">
                <a16:creationId xmlns:a16="http://schemas.microsoft.com/office/drawing/2014/main" id="{8ECE3771-8C8A-37AE-AF05-1D9BE5730BC1}"/>
              </a:ext>
            </a:extLst>
          </p:cNvPr>
          <p:cNvPicPr>
            <a:picLocks noChangeAspect="1"/>
          </p:cNvPicPr>
          <p:nvPr/>
        </p:nvPicPr>
        <p:blipFill>
          <a:blip r:embed="rId3"/>
          <a:srcRect l="59746" t="45874" r="19534" b="31744"/>
          <a:stretch>
            <a:fillRect/>
          </a:stretch>
        </p:blipFill>
        <p:spPr>
          <a:xfrm>
            <a:off x="7284202" y="3146156"/>
            <a:ext cx="2526225" cy="1534332"/>
          </a:xfrm>
          <a:prstGeom prst="rect">
            <a:avLst/>
          </a:prstGeom>
        </p:spPr>
      </p:pic>
      <p:sp>
        <p:nvSpPr>
          <p:cNvPr id="7" name="TextBox 6">
            <a:extLst>
              <a:ext uri="{FF2B5EF4-FFF2-40B4-BE49-F238E27FC236}">
                <a16:creationId xmlns:a16="http://schemas.microsoft.com/office/drawing/2014/main" id="{A19C608D-8393-C8CD-37A1-46ED1AF08DE6}"/>
              </a:ext>
            </a:extLst>
          </p:cNvPr>
          <p:cNvSpPr txBox="1"/>
          <p:nvPr/>
        </p:nvSpPr>
        <p:spPr>
          <a:xfrm>
            <a:off x="0" y="5753621"/>
            <a:ext cx="12191999" cy="871008"/>
          </a:xfrm>
          <a:prstGeom prst="rect">
            <a:avLst/>
          </a:prstGeom>
          <a:noFill/>
        </p:spPr>
        <p:txBody>
          <a:bodyPr wrap="square" rtlCol="0">
            <a:spAutoFit/>
          </a:bodyPr>
          <a:lstStyle/>
          <a:p>
            <a:pPr algn="ctr"/>
            <a:r>
              <a:rPr lang="en-GB" sz="2530" dirty="0">
                <a:latin typeface="Verdana" panose="020B0604030504040204" pitchFamily="34" charset="0"/>
                <a:ea typeface="Verdana" panose="020B0604030504040204" pitchFamily="34" charset="0"/>
                <a:cs typeface="Verdana" panose="020B0604030504040204" pitchFamily="34" charset="0"/>
              </a:rPr>
              <a:t>Use AI to edit a picture of your friend so that it makes them look </a:t>
            </a:r>
          </a:p>
          <a:p>
            <a:pPr algn="ctr"/>
            <a:r>
              <a:rPr lang="en-GB" sz="2530" dirty="0">
                <a:latin typeface="Verdana" panose="020B0604030504040204" pitchFamily="34" charset="0"/>
                <a:ea typeface="Verdana" panose="020B0604030504040204" pitchFamily="34" charset="0"/>
                <a:cs typeface="Verdana" panose="020B0604030504040204" pitchFamily="34" charset="0"/>
              </a:rPr>
              <a:t>silly and then posting it in your group chat</a:t>
            </a:r>
          </a:p>
        </p:txBody>
      </p:sp>
    </p:spTree>
    <p:extLst>
      <p:ext uri="{BB962C8B-B14F-4D97-AF65-F5344CB8AC3E}">
        <p14:creationId xmlns:p14="http://schemas.microsoft.com/office/powerpoint/2010/main" val="31829500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7A46A6-15A4-08AF-7892-055201891B26}"/>
            </a:ext>
          </a:extLst>
        </p:cNvPr>
        <p:cNvGrpSpPr/>
        <p:nvPr/>
      </p:nvGrpSpPr>
      <p:grpSpPr>
        <a:xfrm>
          <a:off x="0" y="0"/>
          <a:ext cx="0" cy="0"/>
          <a:chOff x="0" y="0"/>
          <a:chExt cx="0" cy="0"/>
        </a:xfrm>
      </p:grpSpPr>
      <p:pic>
        <p:nvPicPr>
          <p:cNvPr id="3" name="Picture 2" descr="A green rectangle with white border&#10;&#10;AI-generated content may be incorrect.">
            <a:extLst>
              <a:ext uri="{FF2B5EF4-FFF2-40B4-BE49-F238E27FC236}">
                <a16:creationId xmlns:a16="http://schemas.microsoft.com/office/drawing/2014/main" id="{FA9B2EA8-3C64-B079-5D8C-F431E1617593}"/>
              </a:ext>
            </a:extLst>
          </p:cNvPr>
          <p:cNvPicPr>
            <a:picLocks noChangeAspect="1"/>
          </p:cNvPicPr>
          <p:nvPr/>
        </p:nvPicPr>
        <p:blipFill>
          <a:blip r:embed="rId2"/>
          <a:stretch>
            <a:fillRect/>
          </a:stretch>
        </p:blipFill>
        <p:spPr>
          <a:xfrm>
            <a:off x="0" y="1260"/>
            <a:ext cx="12193200" cy="6856154"/>
          </a:xfrm>
          <a:prstGeom prst="rect">
            <a:avLst/>
          </a:prstGeom>
        </p:spPr>
      </p:pic>
      <p:pic>
        <p:nvPicPr>
          <p:cNvPr id="5" name="Picture 4" descr="A screenshot of a game&#10;&#10;AI-generated content may be incorrect.">
            <a:extLst>
              <a:ext uri="{FF2B5EF4-FFF2-40B4-BE49-F238E27FC236}">
                <a16:creationId xmlns:a16="http://schemas.microsoft.com/office/drawing/2014/main" id="{87FF8C5A-566D-ADE2-608D-6FE536676401}"/>
              </a:ext>
            </a:extLst>
          </p:cNvPr>
          <p:cNvPicPr>
            <a:picLocks noChangeAspect="1"/>
          </p:cNvPicPr>
          <p:nvPr/>
        </p:nvPicPr>
        <p:blipFill>
          <a:blip r:embed="rId3"/>
          <a:srcRect l="18941" t="7216" r="60593" b="69950"/>
          <a:stretch>
            <a:fillRect/>
          </a:stretch>
        </p:blipFill>
        <p:spPr>
          <a:xfrm>
            <a:off x="2309246" y="495946"/>
            <a:ext cx="2495229" cy="1565328"/>
          </a:xfrm>
          <a:prstGeom prst="rect">
            <a:avLst/>
          </a:prstGeom>
        </p:spPr>
      </p:pic>
      <p:pic>
        <p:nvPicPr>
          <p:cNvPr id="6" name="Picture 5" descr="A screenshot of a game&#10;&#10;AI-generated content may be incorrect.">
            <a:extLst>
              <a:ext uri="{FF2B5EF4-FFF2-40B4-BE49-F238E27FC236}">
                <a16:creationId xmlns:a16="http://schemas.microsoft.com/office/drawing/2014/main" id="{5E9DDE26-1A87-A99A-1F63-C4B11BA49479}"/>
              </a:ext>
            </a:extLst>
          </p:cNvPr>
          <p:cNvPicPr>
            <a:picLocks noChangeAspect="1"/>
          </p:cNvPicPr>
          <p:nvPr/>
        </p:nvPicPr>
        <p:blipFill>
          <a:blip r:embed="rId3"/>
          <a:srcRect l="38517" t="30049" r="18644" b="24510"/>
          <a:stretch>
            <a:fillRect/>
          </a:stretch>
        </p:blipFill>
        <p:spPr>
          <a:xfrm>
            <a:off x="4695986" y="2061274"/>
            <a:ext cx="5222929" cy="3115159"/>
          </a:xfrm>
          <a:prstGeom prst="rect">
            <a:avLst/>
          </a:prstGeom>
        </p:spPr>
      </p:pic>
      <p:sp>
        <p:nvSpPr>
          <p:cNvPr id="7" name="TextBox 6">
            <a:extLst>
              <a:ext uri="{FF2B5EF4-FFF2-40B4-BE49-F238E27FC236}">
                <a16:creationId xmlns:a16="http://schemas.microsoft.com/office/drawing/2014/main" id="{D25BBE58-0D75-C33B-E2DA-FD2192BE0EF7}"/>
              </a:ext>
            </a:extLst>
          </p:cNvPr>
          <p:cNvSpPr txBox="1"/>
          <p:nvPr/>
        </p:nvSpPr>
        <p:spPr>
          <a:xfrm>
            <a:off x="0" y="5753621"/>
            <a:ext cx="12191999" cy="871008"/>
          </a:xfrm>
          <a:prstGeom prst="rect">
            <a:avLst/>
          </a:prstGeom>
          <a:noFill/>
        </p:spPr>
        <p:txBody>
          <a:bodyPr wrap="square" rtlCol="0">
            <a:spAutoFit/>
          </a:bodyPr>
          <a:lstStyle/>
          <a:p>
            <a:pPr algn="ctr"/>
            <a:r>
              <a:rPr lang="en-GB" sz="2530" dirty="0">
                <a:latin typeface="Verdana" panose="020B0604030504040204" pitchFamily="34" charset="0"/>
                <a:ea typeface="Verdana" panose="020B0604030504040204" pitchFamily="34" charset="0"/>
                <a:cs typeface="Verdana" panose="020B0604030504040204" pitchFamily="34" charset="0"/>
              </a:rPr>
              <a:t>Ask AI to create a picture for a design competition </a:t>
            </a:r>
          </a:p>
          <a:p>
            <a:pPr algn="ctr"/>
            <a:r>
              <a:rPr lang="en-GB" sz="2530" dirty="0">
                <a:latin typeface="Verdana" panose="020B0604030504040204" pitchFamily="34" charset="0"/>
                <a:ea typeface="Verdana" panose="020B0604030504040204" pitchFamily="34" charset="0"/>
                <a:cs typeface="Verdana" panose="020B0604030504040204" pitchFamily="34" charset="0"/>
              </a:rPr>
              <a:t>that your school has set up</a:t>
            </a:r>
          </a:p>
        </p:txBody>
      </p:sp>
    </p:spTree>
    <p:extLst>
      <p:ext uri="{BB962C8B-B14F-4D97-AF65-F5344CB8AC3E}">
        <p14:creationId xmlns:p14="http://schemas.microsoft.com/office/powerpoint/2010/main" val="42287758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3" presetClass="entr" presetSubtype="16" fill="hold" nodeType="afterEffect">
                                  <p:stCondLst>
                                    <p:cond delay="50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E91CB6-207C-E259-5916-1D39E4BF7936}"/>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798BE85D-AFCD-EB8F-191A-A0ADBBB11120}"/>
              </a:ext>
            </a:extLst>
          </p:cNvPr>
          <p:cNvPicPr>
            <a:picLocks noChangeAspect="1"/>
          </p:cNvPicPr>
          <p:nvPr/>
        </p:nvPicPr>
        <p:blipFill>
          <a:blip r:embed="rId2"/>
          <a:stretch>
            <a:fillRect/>
          </a:stretch>
        </p:blipFill>
        <p:spPr>
          <a:xfrm>
            <a:off x="0" y="1260"/>
            <a:ext cx="12193200" cy="6856154"/>
          </a:xfrm>
          <a:prstGeom prst="rect">
            <a:avLst/>
          </a:prstGeom>
        </p:spPr>
      </p:pic>
      <p:pic>
        <p:nvPicPr>
          <p:cNvPr id="5" name="Picture 4" descr="A white and grey object on a black background&#10;&#10;AI-generated content may be incorrect.">
            <a:extLst>
              <a:ext uri="{FF2B5EF4-FFF2-40B4-BE49-F238E27FC236}">
                <a16:creationId xmlns:a16="http://schemas.microsoft.com/office/drawing/2014/main" id="{B6A668D7-B2FC-D560-4D10-6EFD40E0D9E0}"/>
              </a:ext>
            </a:extLst>
          </p:cNvPr>
          <p:cNvPicPr>
            <a:picLocks noChangeAspect="1"/>
          </p:cNvPicPr>
          <p:nvPr/>
        </p:nvPicPr>
        <p:blipFill>
          <a:blip r:embed="rId3"/>
          <a:srcRect l="40035" t="60106" r="40265" b="21586"/>
          <a:stretch>
            <a:fillRect/>
          </a:stretch>
        </p:blipFill>
        <p:spPr>
          <a:xfrm>
            <a:off x="4881966" y="4122548"/>
            <a:ext cx="2402237" cy="1255363"/>
          </a:xfrm>
          <a:prstGeom prst="rect">
            <a:avLst/>
          </a:prstGeom>
        </p:spPr>
      </p:pic>
      <p:pic>
        <p:nvPicPr>
          <p:cNvPr id="8" name="Picture 7" descr="A black background with musical notes&#10;&#10;AI-generated content may be incorrect.">
            <a:extLst>
              <a:ext uri="{FF2B5EF4-FFF2-40B4-BE49-F238E27FC236}">
                <a16:creationId xmlns:a16="http://schemas.microsoft.com/office/drawing/2014/main" id="{7824C0DB-E9A2-5667-0069-1B5BF3FA1AD1}"/>
              </a:ext>
            </a:extLst>
          </p:cNvPr>
          <p:cNvPicPr>
            <a:picLocks noChangeAspect="1"/>
          </p:cNvPicPr>
          <p:nvPr/>
        </p:nvPicPr>
        <p:blipFill>
          <a:blip r:embed="rId4"/>
          <a:srcRect l="33321" t="29030" r="61464" b="56592"/>
          <a:stretch>
            <a:fillRect/>
          </a:stretch>
        </p:blipFill>
        <p:spPr>
          <a:xfrm>
            <a:off x="4062549" y="3138305"/>
            <a:ext cx="635788" cy="985639"/>
          </a:xfrm>
          <a:prstGeom prst="rect">
            <a:avLst/>
          </a:prstGeom>
        </p:spPr>
      </p:pic>
      <p:pic>
        <p:nvPicPr>
          <p:cNvPr id="9" name="Picture 8" descr="A black background with musical notes&#10;&#10;AI-generated content may be incorrect.">
            <a:extLst>
              <a:ext uri="{FF2B5EF4-FFF2-40B4-BE49-F238E27FC236}">
                <a16:creationId xmlns:a16="http://schemas.microsoft.com/office/drawing/2014/main" id="{CCC90378-7CE6-52D4-3680-A05C3AC336BF}"/>
              </a:ext>
            </a:extLst>
          </p:cNvPr>
          <p:cNvPicPr>
            <a:picLocks noChangeAspect="1"/>
          </p:cNvPicPr>
          <p:nvPr/>
        </p:nvPicPr>
        <p:blipFill>
          <a:blip r:embed="rId4"/>
          <a:srcRect l="16690" t="43506" r="80318" b="42156"/>
          <a:stretch>
            <a:fillRect/>
          </a:stretch>
        </p:blipFill>
        <p:spPr>
          <a:xfrm>
            <a:off x="2034862" y="4125204"/>
            <a:ext cx="364840" cy="982913"/>
          </a:xfrm>
          <a:prstGeom prst="rect">
            <a:avLst/>
          </a:prstGeom>
        </p:spPr>
      </p:pic>
      <p:pic>
        <p:nvPicPr>
          <p:cNvPr id="10" name="Picture 9" descr="A black background with musical notes&#10;&#10;AI-generated content may be incorrect.">
            <a:extLst>
              <a:ext uri="{FF2B5EF4-FFF2-40B4-BE49-F238E27FC236}">
                <a16:creationId xmlns:a16="http://schemas.microsoft.com/office/drawing/2014/main" id="{57F5DCAE-C91C-A16A-F7DC-E44A932937B6}"/>
              </a:ext>
            </a:extLst>
          </p:cNvPr>
          <p:cNvPicPr>
            <a:picLocks noChangeAspect="1"/>
          </p:cNvPicPr>
          <p:nvPr/>
        </p:nvPicPr>
        <p:blipFill>
          <a:blip r:embed="rId4"/>
          <a:srcRect l="16690" t="19786" r="71786" b="64497"/>
          <a:stretch>
            <a:fillRect/>
          </a:stretch>
        </p:blipFill>
        <p:spPr>
          <a:xfrm>
            <a:off x="2034862" y="2499122"/>
            <a:ext cx="1404962" cy="1077444"/>
          </a:xfrm>
          <a:prstGeom prst="rect">
            <a:avLst/>
          </a:prstGeom>
        </p:spPr>
      </p:pic>
      <p:pic>
        <p:nvPicPr>
          <p:cNvPr id="11" name="Picture 10" descr="A black background with musical notes&#10;&#10;AI-generated content may be incorrect.">
            <a:extLst>
              <a:ext uri="{FF2B5EF4-FFF2-40B4-BE49-F238E27FC236}">
                <a16:creationId xmlns:a16="http://schemas.microsoft.com/office/drawing/2014/main" id="{AD6E141D-20F8-7C88-DD4D-08369B2A0B12}"/>
              </a:ext>
            </a:extLst>
          </p:cNvPr>
          <p:cNvPicPr>
            <a:picLocks noChangeAspect="1"/>
          </p:cNvPicPr>
          <p:nvPr/>
        </p:nvPicPr>
        <p:blipFill>
          <a:blip r:embed="rId4"/>
          <a:srcRect l="34535" t="8792" r="58857" b="75491"/>
          <a:stretch>
            <a:fillRect/>
          </a:stretch>
        </p:blipFill>
        <p:spPr>
          <a:xfrm>
            <a:off x="4210532" y="1739981"/>
            <a:ext cx="805605" cy="1077443"/>
          </a:xfrm>
          <a:prstGeom prst="rect">
            <a:avLst/>
          </a:prstGeom>
        </p:spPr>
      </p:pic>
      <p:pic>
        <p:nvPicPr>
          <p:cNvPr id="12" name="Picture 11" descr="A black background with musical notes&#10;&#10;AI-generated content may be incorrect.">
            <a:extLst>
              <a:ext uri="{FF2B5EF4-FFF2-40B4-BE49-F238E27FC236}">
                <a16:creationId xmlns:a16="http://schemas.microsoft.com/office/drawing/2014/main" id="{342B93D4-6EA4-246C-D4F2-982BF6672C82}"/>
              </a:ext>
            </a:extLst>
          </p:cNvPr>
          <p:cNvPicPr>
            <a:picLocks noChangeAspect="1"/>
          </p:cNvPicPr>
          <p:nvPr/>
        </p:nvPicPr>
        <p:blipFill>
          <a:blip r:embed="rId4"/>
          <a:srcRect l="50019" t="11414" r="43517" b="75650"/>
          <a:stretch>
            <a:fillRect/>
          </a:stretch>
        </p:blipFill>
        <p:spPr>
          <a:xfrm>
            <a:off x="6096000" y="1930646"/>
            <a:ext cx="788126" cy="886778"/>
          </a:xfrm>
          <a:prstGeom prst="rect">
            <a:avLst/>
          </a:prstGeom>
        </p:spPr>
      </p:pic>
      <p:pic>
        <p:nvPicPr>
          <p:cNvPr id="13" name="Picture 12" descr="A black background with musical notes&#10;&#10;AI-generated content may be incorrect.">
            <a:extLst>
              <a:ext uri="{FF2B5EF4-FFF2-40B4-BE49-F238E27FC236}">
                <a16:creationId xmlns:a16="http://schemas.microsoft.com/office/drawing/2014/main" id="{77BE9537-B408-3F44-E1E8-C412CF74C233}"/>
              </a:ext>
            </a:extLst>
          </p:cNvPr>
          <p:cNvPicPr>
            <a:picLocks noChangeAspect="1"/>
          </p:cNvPicPr>
          <p:nvPr/>
        </p:nvPicPr>
        <p:blipFill>
          <a:blip r:embed="rId4"/>
          <a:srcRect l="61305" t="10012" r="27981" b="75611"/>
          <a:stretch>
            <a:fillRect/>
          </a:stretch>
        </p:blipFill>
        <p:spPr>
          <a:xfrm>
            <a:off x="7471954" y="1831786"/>
            <a:ext cx="1306286" cy="985638"/>
          </a:xfrm>
          <a:prstGeom prst="rect">
            <a:avLst/>
          </a:prstGeom>
        </p:spPr>
      </p:pic>
      <p:pic>
        <p:nvPicPr>
          <p:cNvPr id="14" name="Picture 13" descr="A black background with musical notes&#10;&#10;AI-generated content may be incorrect.">
            <a:extLst>
              <a:ext uri="{FF2B5EF4-FFF2-40B4-BE49-F238E27FC236}">
                <a16:creationId xmlns:a16="http://schemas.microsoft.com/office/drawing/2014/main" id="{B86CB855-6206-D57E-A1CD-642B9E8E865B}"/>
              </a:ext>
            </a:extLst>
          </p:cNvPr>
          <p:cNvPicPr>
            <a:picLocks noChangeAspect="1"/>
          </p:cNvPicPr>
          <p:nvPr/>
        </p:nvPicPr>
        <p:blipFill>
          <a:blip r:embed="rId4"/>
          <a:srcRect l="67519" t="32017" r="28946" b="53605"/>
          <a:stretch>
            <a:fillRect/>
          </a:stretch>
        </p:blipFill>
        <p:spPr>
          <a:xfrm>
            <a:off x="8229662" y="3348574"/>
            <a:ext cx="431012" cy="985638"/>
          </a:xfrm>
          <a:prstGeom prst="rect">
            <a:avLst/>
          </a:prstGeom>
        </p:spPr>
      </p:pic>
      <p:pic>
        <p:nvPicPr>
          <p:cNvPr id="15" name="Picture 14" descr="A black background with musical notes&#10;&#10;AI-generated content may be incorrect.">
            <a:extLst>
              <a:ext uri="{FF2B5EF4-FFF2-40B4-BE49-F238E27FC236}">
                <a16:creationId xmlns:a16="http://schemas.microsoft.com/office/drawing/2014/main" id="{B786CFC4-463C-0AD8-993D-F4AEF20432AA}"/>
              </a:ext>
            </a:extLst>
          </p:cNvPr>
          <p:cNvPicPr>
            <a:picLocks noChangeAspect="1"/>
          </p:cNvPicPr>
          <p:nvPr/>
        </p:nvPicPr>
        <p:blipFill>
          <a:blip r:embed="rId4"/>
          <a:srcRect l="78340" t="24270" r="12535" b="61352"/>
          <a:stretch>
            <a:fillRect/>
          </a:stretch>
        </p:blipFill>
        <p:spPr>
          <a:xfrm>
            <a:off x="9548948" y="2817424"/>
            <a:ext cx="1112517" cy="985637"/>
          </a:xfrm>
          <a:prstGeom prst="rect">
            <a:avLst/>
          </a:prstGeom>
        </p:spPr>
      </p:pic>
      <p:pic>
        <p:nvPicPr>
          <p:cNvPr id="16" name="Picture 15" descr="A black background with musical notes&#10;&#10;AI-generated content may be incorrect.">
            <a:extLst>
              <a:ext uri="{FF2B5EF4-FFF2-40B4-BE49-F238E27FC236}">
                <a16:creationId xmlns:a16="http://schemas.microsoft.com/office/drawing/2014/main" id="{C4F07166-E53E-66FD-1AD6-72305ECB4FA8}"/>
              </a:ext>
            </a:extLst>
          </p:cNvPr>
          <p:cNvPicPr>
            <a:picLocks noChangeAspect="1"/>
          </p:cNvPicPr>
          <p:nvPr/>
        </p:nvPicPr>
        <p:blipFill>
          <a:blip r:embed="rId4"/>
          <a:srcRect l="80054" t="43466" r="12535" b="42156"/>
          <a:stretch>
            <a:fillRect/>
          </a:stretch>
        </p:blipFill>
        <p:spPr>
          <a:xfrm>
            <a:off x="9757954" y="4125205"/>
            <a:ext cx="903512" cy="985637"/>
          </a:xfrm>
          <a:prstGeom prst="rect">
            <a:avLst/>
          </a:prstGeom>
        </p:spPr>
      </p:pic>
      <p:sp>
        <p:nvSpPr>
          <p:cNvPr id="18" name="TextBox 17">
            <a:extLst>
              <a:ext uri="{FF2B5EF4-FFF2-40B4-BE49-F238E27FC236}">
                <a16:creationId xmlns:a16="http://schemas.microsoft.com/office/drawing/2014/main" id="{5D3901C6-B2D3-1A49-FBF9-05A1B6FCCFA7}"/>
              </a:ext>
            </a:extLst>
          </p:cNvPr>
          <p:cNvSpPr txBox="1"/>
          <p:nvPr/>
        </p:nvSpPr>
        <p:spPr>
          <a:xfrm>
            <a:off x="-1199" y="5948588"/>
            <a:ext cx="12193199" cy="484748"/>
          </a:xfrm>
          <a:prstGeom prst="rect">
            <a:avLst/>
          </a:prstGeom>
          <a:noFill/>
        </p:spPr>
        <p:txBody>
          <a:bodyPr wrap="square" rtlCol="0">
            <a:spAutoFit/>
          </a:bodyPr>
          <a:lstStyle/>
          <a:p>
            <a:pPr algn="ctr"/>
            <a:r>
              <a:rPr lang="en-GB" sz="2530" dirty="0">
                <a:latin typeface="Verdana" panose="020B0604030504040204" pitchFamily="34" charset="0"/>
                <a:ea typeface="Verdana" panose="020B0604030504040204" pitchFamily="34" charset="0"/>
                <a:cs typeface="Verdana" panose="020B0604030504040204" pitchFamily="34" charset="0"/>
              </a:rPr>
              <a:t>Ask AI to create a piece of music for you</a:t>
            </a:r>
          </a:p>
        </p:txBody>
      </p:sp>
    </p:spTree>
    <p:extLst>
      <p:ext uri="{BB962C8B-B14F-4D97-AF65-F5344CB8AC3E}">
        <p14:creationId xmlns:p14="http://schemas.microsoft.com/office/powerpoint/2010/main" val="9949278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accel="50000" autoRev="1" fill="hold" nodeType="withEffect" p14:presetBounceEnd="50000">
                                      <p:stCondLst>
                                        <p:cond delay="0"/>
                                      </p:stCondLst>
                                      <p:childTnLst>
                                        <p:animScale p14:bounceEnd="50000">
                                          <p:cBhvr>
                                            <p:cTn id="6" dur="1000" fill="hold"/>
                                            <p:tgtEl>
                                              <p:spTgt spid="9"/>
                                            </p:tgtEl>
                                          </p:cBhvr>
                                          <p:by x="50000" y="50000"/>
                                        </p:animScale>
                                      </p:childTnLst>
                                    </p:cTn>
                                  </p:par>
                                  <p:par>
                                    <p:cTn id="7" presetID="6" presetClass="emph" presetSubtype="0" repeatCount="indefinite" accel="50000" autoRev="1" fill="hold" nodeType="withEffect" p14:presetBounceEnd="50000">
                                      <p:stCondLst>
                                        <p:cond delay="0"/>
                                      </p:stCondLst>
                                      <p:childTnLst>
                                        <p:animScale p14:bounceEnd="50000">
                                          <p:cBhvr>
                                            <p:cTn id="8" dur="1000" fill="hold"/>
                                            <p:tgtEl>
                                              <p:spTgt spid="11"/>
                                            </p:tgtEl>
                                          </p:cBhvr>
                                          <p:by x="50000" y="50000"/>
                                        </p:animScale>
                                      </p:childTnLst>
                                    </p:cTn>
                                  </p:par>
                                  <p:par>
                                    <p:cTn id="9" presetID="6" presetClass="emph" presetSubtype="0" repeatCount="indefinite" accel="50000" autoRev="1" fill="hold" nodeType="withEffect" p14:presetBounceEnd="50000">
                                      <p:stCondLst>
                                        <p:cond delay="0"/>
                                      </p:stCondLst>
                                      <p:childTnLst>
                                        <p:animScale p14:bounceEnd="50000">
                                          <p:cBhvr>
                                            <p:cTn id="10" dur="1000" fill="hold"/>
                                            <p:tgtEl>
                                              <p:spTgt spid="14"/>
                                            </p:tgtEl>
                                          </p:cBhvr>
                                          <p:by x="50000" y="50000"/>
                                        </p:animScale>
                                      </p:childTnLst>
                                    </p:cTn>
                                  </p:par>
                                  <p:par>
                                    <p:cTn id="11" presetID="6" presetClass="emph" presetSubtype="0" repeatCount="indefinite" accel="50000" autoRev="1" fill="hold" nodeType="withEffect" p14:presetBounceEnd="50000">
                                      <p:stCondLst>
                                        <p:cond delay="0"/>
                                      </p:stCondLst>
                                      <p:childTnLst>
                                        <p:animScale p14:bounceEnd="50000">
                                          <p:cBhvr>
                                            <p:cTn id="12" dur="1000" fill="hold"/>
                                            <p:tgtEl>
                                              <p:spTgt spid="12"/>
                                            </p:tgtEl>
                                          </p:cBhvr>
                                          <p:by x="50000" y="50000"/>
                                        </p:animScale>
                                      </p:childTnLst>
                                    </p:cTn>
                                  </p:par>
                                  <p:par>
                                    <p:cTn id="13" presetID="6" presetClass="emph" presetSubtype="0" repeatCount="indefinite" accel="50000" autoRev="1" fill="hold" nodeType="withEffect" p14:presetBounceEnd="50000">
                                      <p:stCondLst>
                                        <p:cond delay="100"/>
                                      </p:stCondLst>
                                      <p:childTnLst>
                                        <p:animScale p14:bounceEnd="50000">
                                          <p:cBhvr>
                                            <p:cTn id="14" dur="1000" fill="hold"/>
                                            <p:tgtEl>
                                              <p:spTgt spid="8"/>
                                            </p:tgtEl>
                                          </p:cBhvr>
                                          <p:by x="150000" y="150000"/>
                                        </p:animScale>
                                      </p:childTnLst>
                                    </p:cTn>
                                  </p:par>
                                  <p:par>
                                    <p:cTn id="15" presetID="6" presetClass="emph" presetSubtype="0" repeatCount="indefinite" accel="50000" autoRev="1" fill="hold" nodeType="withEffect" p14:presetBounceEnd="50000">
                                      <p:stCondLst>
                                        <p:cond delay="100"/>
                                      </p:stCondLst>
                                      <p:childTnLst>
                                        <p:animScale p14:bounceEnd="50000">
                                          <p:cBhvr>
                                            <p:cTn id="16" dur="1000" fill="hold"/>
                                            <p:tgtEl>
                                              <p:spTgt spid="16"/>
                                            </p:tgtEl>
                                          </p:cBhvr>
                                          <p:by x="150000" y="150000"/>
                                        </p:animScale>
                                      </p:childTnLst>
                                    </p:cTn>
                                  </p:par>
                                  <p:par>
                                    <p:cTn id="17" presetID="6" presetClass="emph" presetSubtype="0" repeatCount="indefinite" accel="50000" autoRev="1" fill="hold" nodeType="withEffect" p14:presetBounceEnd="50000">
                                      <p:stCondLst>
                                        <p:cond delay="100"/>
                                      </p:stCondLst>
                                      <p:childTnLst>
                                        <p:animScale p14:bounceEnd="50000">
                                          <p:cBhvr>
                                            <p:cTn id="18" dur="1000" fill="hold"/>
                                            <p:tgtEl>
                                              <p:spTgt spid="10"/>
                                            </p:tgtEl>
                                          </p:cBhvr>
                                          <p:by x="150000" y="150000"/>
                                        </p:animScale>
                                      </p:childTnLst>
                                    </p:cTn>
                                  </p:par>
                                  <p:par>
                                    <p:cTn id="19" presetID="6" presetClass="emph" presetSubtype="0" repeatCount="indefinite" accel="50000" autoRev="1" fill="hold" nodeType="withEffect" p14:presetBounceEnd="50000">
                                      <p:stCondLst>
                                        <p:cond delay="0"/>
                                      </p:stCondLst>
                                      <p:childTnLst>
                                        <p:animScale p14:bounceEnd="50000">
                                          <p:cBhvr>
                                            <p:cTn id="20" dur="1000" fill="hold"/>
                                            <p:tgtEl>
                                              <p:spTgt spid="13"/>
                                            </p:tgtEl>
                                          </p:cBhvr>
                                          <p:by x="150000" y="150000"/>
                                        </p:animScale>
                                      </p:childTnLst>
                                    </p:cTn>
                                  </p:par>
                                  <p:par>
                                    <p:cTn id="21" presetID="6" presetClass="emph" presetSubtype="0" repeatCount="indefinite" accel="50000" autoRev="1" fill="hold" nodeType="withEffect" p14:presetBounceEnd="50000">
                                      <p:stCondLst>
                                        <p:cond delay="0"/>
                                      </p:stCondLst>
                                      <p:childTnLst>
                                        <p:animScale p14:bounceEnd="50000">
                                          <p:cBhvr>
                                            <p:cTn id="22" dur="1000" fill="hold"/>
                                            <p:tgtEl>
                                              <p:spTgt spid="1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accel="50000" autoRev="1" fill="hold" nodeType="withEffect">
                                      <p:stCondLst>
                                        <p:cond delay="0"/>
                                      </p:stCondLst>
                                      <p:childTnLst>
                                        <p:animScale>
                                          <p:cBhvr>
                                            <p:cTn id="6" dur="1000" fill="hold"/>
                                            <p:tgtEl>
                                              <p:spTgt spid="9"/>
                                            </p:tgtEl>
                                          </p:cBhvr>
                                          <p:by x="50000" y="50000"/>
                                        </p:animScale>
                                      </p:childTnLst>
                                    </p:cTn>
                                  </p:par>
                                  <p:par>
                                    <p:cTn id="7" presetID="6" presetClass="emph" presetSubtype="0" repeatCount="indefinite" accel="50000" autoRev="1" fill="hold" nodeType="withEffect">
                                      <p:stCondLst>
                                        <p:cond delay="0"/>
                                      </p:stCondLst>
                                      <p:childTnLst>
                                        <p:animScale>
                                          <p:cBhvr>
                                            <p:cTn id="8" dur="1000" fill="hold"/>
                                            <p:tgtEl>
                                              <p:spTgt spid="11"/>
                                            </p:tgtEl>
                                          </p:cBhvr>
                                          <p:by x="50000" y="50000"/>
                                        </p:animScale>
                                      </p:childTnLst>
                                    </p:cTn>
                                  </p:par>
                                  <p:par>
                                    <p:cTn id="9" presetID="6" presetClass="emph" presetSubtype="0" repeatCount="indefinite" accel="50000" autoRev="1" fill="hold" nodeType="withEffect">
                                      <p:stCondLst>
                                        <p:cond delay="0"/>
                                      </p:stCondLst>
                                      <p:childTnLst>
                                        <p:animScale>
                                          <p:cBhvr>
                                            <p:cTn id="10" dur="1000" fill="hold"/>
                                            <p:tgtEl>
                                              <p:spTgt spid="14"/>
                                            </p:tgtEl>
                                          </p:cBhvr>
                                          <p:by x="50000" y="50000"/>
                                        </p:animScale>
                                      </p:childTnLst>
                                    </p:cTn>
                                  </p:par>
                                  <p:par>
                                    <p:cTn id="11" presetID="6" presetClass="emph" presetSubtype="0" repeatCount="indefinite" accel="50000" autoRev="1" fill="hold" nodeType="withEffect">
                                      <p:stCondLst>
                                        <p:cond delay="0"/>
                                      </p:stCondLst>
                                      <p:childTnLst>
                                        <p:animScale>
                                          <p:cBhvr>
                                            <p:cTn id="12" dur="1000" fill="hold"/>
                                            <p:tgtEl>
                                              <p:spTgt spid="12"/>
                                            </p:tgtEl>
                                          </p:cBhvr>
                                          <p:by x="50000" y="50000"/>
                                        </p:animScale>
                                      </p:childTnLst>
                                    </p:cTn>
                                  </p:par>
                                  <p:par>
                                    <p:cTn id="13" presetID="6" presetClass="emph" presetSubtype="0" repeatCount="indefinite" accel="50000" autoRev="1" fill="hold" nodeType="withEffect">
                                      <p:stCondLst>
                                        <p:cond delay="100"/>
                                      </p:stCondLst>
                                      <p:childTnLst>
                                        <p:animScale>
                                          <p:cBhvr>
                                            <p:cTn id="14" dur="1000" fill="hold"/>
                                            <p:tgtEl>
                                              <p:spTgt spid="8"/>
                                            </p:tgtEl>
                                          </p:cBhvr>
                                          <p:by x="150000" y="150000"/>
                                        </p:animScale>
                                      </p:childTnLst>
                                    </p:cTn>
                                  </p:par>
                                  <p:par>
                                    <p:cTn id="15" presetID="6" presetClass="emph" presetSubtype="0" repeatCount="indefinite" accel="50000" autoRev="1" fill="hold" nodeType="withEffect">
                                      <p:stCondLst>
                                        <p:cond delay="100"/>
                                      </p:stCondLst>
                                      <p:childTnLst>
                                        <p:animScale>
                                          <p:cBhvr>
                                            <p:cTn id="16" dur="1000" fill="hold"/>
                                            <p:tgtEl>
                                              <p:spTgt spid="16"/>
                                            </p:tgtEl>
                                          </p:cBhvr>
                                          <p:by x="150000" y="150000"/>
                                        </p:animScale>
                                      </p:childTnLst>
                                    </p:cTn>
                                  </p:par>
                                  <p:par>
                                    <p:cTn id="17" presetID="6" presetClass="emph" presetSubtype="0" repeatCount="indefinite" accel="50000" autoRev="1" fill="hold" nodeType="withEffect">
                                      <p:stCondLst>
                                        <p:cond delay="100"/>
                                      </p:stCondLst>
                                      <p:childTnLst>
                                        <p:animScale>
                                          <p:cBhvr>
                                            <p:cTn id="18" dur="1000" fill="hold"/>
                                            <p:tgtEl>
                                              <p:spTgt spid="10"/>
                                            </p:tgtEl>
                                          </p:cBhvr>
                                          <p:by x="150000" y="150000"/>
                                        </p:animScale>
                                      </p:childTnLst>
                                    </p:cTn>
                                  </p:par>
                                  <p:par>
                                    <p:cTn id="19" presetID="6" presetClass="emph" presetSubtype="0" repeatCount="indefinite" accel="50000" autoRev="1" fill="hold" nodeType="withEffect">
                                      <p:stCondLst>
                                        <p:cond delay="0"/>
                                      </p:stCondLst>
                                      <p:childTnLst>
                                        <p:animScale>
                                          <p:cBhvr>
                                            <p:cTn id="20" dur="1000" fill="hold"/>
                                            <p:tgtEl>
                                              <p:spTgt spid="13"/>
                                            </p:tgtEl>
                                          </p:cBhvr>
                                          <p:by x="150000" y="150000"/>
                                        </p:animScale>
                                      </p:childTnLst>
                                    </p:cTn>
                                  </p:par>
                                  <p:par>
                                    <p:cTn id="21" presetID="6" presetClass="emph" presetSubtype="0" repeatCount="indefinite" accel="50000" autoRev="1" fill="hold" nodeType="withEffect">
                                      <p:stCondLst>
                                        <p:cond delay="0"/>
                                      </p:stCondLst>
                                      <p:childTnLst>
                                        <p:animScale>
                                          <p:cBhvr>
                                            <p:cTn id="22" dur="1000" fill="hold"/>
                                            <p:tgtEl>
                                              <p:spTgt spid="1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66C271-B6D5-809C-FB5B-ACBAA6B62F54}"/>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93E4C559-D39E-A5BD-A84A-F5AA99AF628E}"/>
              </a:ext>
            </a:extLst>
          </p:cNvPr>
          <p:cNvPicPr>
            <a:picLocks noChangeAspect="1"/>
          </p:cNvPicPr>
          <p:nvPr/>
        </p:nvPicPr>
        <p:blipFill>
          <a:blip r:embed="rId2"/>
          <a:stretch>
            <a:fillRect/>
          </a:stretch>
        </p:blipFill>
        <p:spPr>
          <a:xfrm>
            <a:off x="0" y="1260"/>
            <a:ext cx="12193200" cy="6856154"/>
          </a:xfrm>
          <a:prstGeom prst="rect">
            <a:avLst/>
          </a:prstGeom>
        </p:spPr>
      </p:pic>
      <p:pic>
        <p:nvPicPr>
          <p:cNvPr id="5" name="Picture 4" descr="A screenshot of a game&#10;&#10;AI-generated content may be incorrect.">
            <a:extLst>
              <a:ext uri="{FF2B5EF4-FFF2-40B4-BE49-F238E27FC236}">
                <a16:creationId xmlns:a16="http://schemas.microsoft.com/office/drawing/2014/main" id="{42BA0137-770F-4A08-27F3-22822E6224A0}"/>
              </a:ext>
            </a:extLst>
          </p:cNvPr>
          <p:cNvPicPr>
            <a:picLocks noChangeAspect="1"/>
          </p:cNvPicPr>
          <p:nvPr/>
        </p:nvPicPr>
        <p:blipFill>
          <a:blip r:embed="rId3"/>
          <a:srcRect l="18814" t="12189" r="60635" b="64978"/>
          <a:stretch>
            <a:fillRect/>
          </a:stretch>
        </p:blipFill>
        <p:spPr>
          <a:xfrm>
            <a:off x="2293748" y="836908"/>
            <a:ext cx="2505561" cy="1565329"/>
          </a:xfrm>
          <a:prstGeom prst="rect">
            <a:avLst/>
          </a:prstGeom>
        </p:spPr>
      </p:pic>
      <p:pic>
        <p:nvPicPr>
          <p:cNvPr id="6" name="Picture 5" descr="A screenshot of a game&#10;&#10;AI-generated content may be incorrect.">
            <a:extLst>
              <a:ext uri="{FF2B5EF4-FFF2-40B4-BE49-F238E27FC236}">
                <a16:creationId xmlns:a16="http://schemas.microsoft.com/office/drawing/2014/main" id="{761F9C74-363F-BA67-4A7B-32CEF550D969}"/>
              </a:ext>
            </a:extLst>
          </p:cNvPr>
          <p:cNvPicPr>
            <a:picLocks noChangeAspect="1"/>
          </p:cNvPicPr>
          <p:nvPr/>
        </p:nvPicPr>
        <p:blipFill>
          <a:blip r:embed="rId3"/>
          <a:srcRect l="60679" t="23041" r="18770" b="54126"/>
          <a:stretch>
            <a:fillRect/>
          </a:stretch>
        </p:blipFill>
        <p:spPr>
          <a:xfrm>
            <a:off x="7392692" y="1580829"/>
            <a:ext cx="2505560" cy="1565328"/>
          </a:xfrm>
          <a:prstGeom prst="rect">
            <a:avLst/>
          </a:prstGeom>
        </p:spPr>
      </p:pic>
      <p:pic>
        <p:nvPicPr>
          <p:cNvPr id="7" name="Picture 6" descr="A screenshot of a game&#10;&#10;AI-generated content may be incorrect.">
            <a:extLst>
              <a:ext uri="{FF2B5EF4-FFF2-40B4-BE49-F238E27FC236}">
                <a16:creationId xmlns:a16="http://schemas.microsoft.com/office/drawing/2014/main" id="{A6BD7C41-38EA-45CB-ADEE-B8E747DBB2B9}"/>
              </a:ext>
            </a:extLst>
          </p:cNvPr>
          <p:cNvPicPr>
            <a:picLocks noChangeAspect="1"/>
          </p:cNvPicPr>
          <p:nvPr/>
        </p:nvPicPr>
        <p:blipFill>
          <a:blip r:embed="rId3"/>
          <a:srcRect l="60721" t="47682" r="18770" b="29484"/>
          <a:stretch>
            <a:fillRect/>
          </a:stretch>
        </p:blipFill>
        <p:spPr>
          <a:xfrm>
            <a:off x="7392692" y="3270142"/>
            <a:ext cx="2500395" cy="1565328"/>
          </a:xfrm>
          <a:prstGeom prst="rect">
            <a:avLst/>
          </a:prstGeom>
        </p:spPr>
      </p:pic>
      <p:sp>
        <p:nvSpPr>
          <p:cNvPr id="8" name="TextBox 7">
            <a:extLst>
              <a:ext uri="{FF2B5EF4-FFF2-40B4-BE49-F238E27FC236}">
                <a16:creationId xmlns:a16="http://schemas.microsoft.com/office/drawing/2014/main" id="{8B88FC85-2344-5891-537F-15C348AC4170}"/>
              </a:ext>
            </a:extLst>
          </p:cNvPr>
          <p:cNvSpPr txBox="1"/>
          <p:nvPr/>
        </p:nvSpPr>
        <p:spPr>
          <a:xfrm>
            <a:off x="0" y="5753621"/>
            <a:ext cx="12191999" cy="871008"/>
          </a:xfrm>
          <a:prstGeom prst="rect">
            <a:avLst/>
          </a:prstGeom>
          <a:noFill/>
        </p:spPr>
        <p:txBody>
          <a:bodyPr wrap="square" rtlCol="0">
            <a:spAutoFit/>
          </a:bodyPr>
          <a:lstStyle/>
          <a:p>
            <a:pPr algn="ctr"/>
            <a:r>
              <a:rPr lang="en-GB" sz="2530" dirty="0">
                <a:latin typeface="Verdana" panose="020B0604030504040204" pitchFamily="34" charset="0"/>
                <a:ea typeface="Verdana" panose="020B0604030504040204" pitchFamily="34" charset="0"/>
                <a:cs typeface="Verdana" panose="020B0604030504040204" pitchFamily="34" charset="0"/>
              </a:rPr>
              <a:t>Ask an AI website to create a new character </a:t>
            </a:r>
          </a:p>
          <a:p>
            <a:pPr algn="ctr"/>
            <a:r>
              <a:rPr lang="en-GB" sz="2530" dirty="0">
                <a:latin typeface="Verdana" panose="020B0604030504040204" pitchFamily="34" charset="0"/>
                <a:ea typeface="Verdana" panose="020B0604030504040204" pitchFamily="34" charset="0"/>
                <a:cs typeface="Verdana" panose="020B0604030504040204" pitchFamily="34" charset="0"/>
              </a:rPr>
              <a:t>and then speak to that character</a:t>
            </a:r>
          </a:p>
        </p:txBody>
      </p:sp>
    </p:spTree>
    <p:extLst>
      <p:ext uri="{BB962C8B-B14F-4D97-AF65-F5344CB8AC3E}">
        <p14:creationId xmlns:p14="http://schemas.microsoft.com/office/powerpoint/2010/main" val="467511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50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childTnLst>
                                </p:cTn>
                              </p:par>
                            </p:childTnLst>
                          </p:cTn>
                        </p:par>
                        <p:par>
                          <p:cTn id="14" fill="hold">
                            <p:stCondLst>
                              <p:cond delay="1500"/>
                            </p:stCondLst>
                            <p:childTnLst>
                              <p:par>
                                <p:cTn id="15" presetID="23" presetClass="entr" presetSubtype="16" fill="hold" nodeType="afterEffect">
                                  <p:stCondLst>
                                    <p:cond delay="50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54523B-0A54-094E-4131-F4A4E25D7D6D}"/>
            </a:ext>
          </a:extLst>
        </p:cNvPr>
        <p:cNvGrpSpPr/>
        <p:nvPr/>
      </p:nvGrpSpPr>
      <p:grpSpPr>
        <a:xfrm>
          <a:off x="0" y="0"/>
          <a:ext cx="0" cy="0"/>
          <a:chOff x="0" y="0"/>
          <a:chExt cx="0" cy="0"/>
        </a:xfrm>
      </p:grpSpPr>
      <p:pic>
        <p:nvPicPr>
          <p:cNvPr id="3" name="Picture 2" descr="A green object with a white spot&#10;&#10;AI-generated content may be incorrect.">
            <a:extLst>
              <a:ext uri="{FF2B5EF4-FFF2-40B4-BE49-F238E27FC236}">
                <a16:creationId xmlns:a16="http://schemas.microsoft.com/office/drawing/2014/main" id="{996B8681-7312-BFB2-D4E2-8E4A882DEF08}"/>
              </a:ext>
            </a:extLst>
          </p:cNvPr>
          <p:cNvPicPr>
            <a:picLocks noChangeAspect="1"/>
          </p:cNvPicPr>
          <p:nvPr/>
        </p:nvPicPr>
        <p:blipFill>
          <a:blip r:embed="rId2"/>
          <a:stretch>
            <a:fillRect/>
          </a:stretch>
        </p:blipFill>
        <p:spPr>
          <a:xfrm>
            <a:off x="0" y="1260"/>
            <a:ext cx="12193200" cy="6856154"/>
          </a:xfrm>
          <a:prstGeom prst="rect">
            <a:avLst/>
          </a:prstGeom>
        </p:spPr>
      </p:pic>
      <p:pic>
        <p:nvPicPr>
          <p:cNvPr id="5" name="Picture 4" descr="A computer screen shot of a computer chip&#10;&#10;AI-generated content may be incorrect.">
            <a:extLst>
              <a:ext uri="{FF2B5EF4-FFF2-40B4-BE49-F238E27FC236}">
                <a16:creationId xmlns:a16="http://schemas.microsoft.com/office/drawing/2014/main" id="{0C4201CC-EDD7-7DBF-C30C-18BAE72D519A}"/>
              </a:ext>
            </a:extLst>
          </p:cNvPr>
          <p:cNvPicPr>
            <a:picLocks noChangeAspect="1"/>
          </p:cNvPicPr>
          <p:nvPr/>
        </p:nvPicPr>
        <p:blipFill>
          <a:blip r:embed="rId3"/>
          <a:stretch>
            <a:fillRect/>
          </a:stretch>
        </p:blipFill>
        <p:spPr>
          <a:xfrm>
            <a:off x="0" y="1260"/>
            <a:ext cx="12194242" cy="6856740"/>
          </a:xfrm>
          <a:prstGeom prst="rect">
            <a:avLst/>
          </a:prstGeom>
        </p:spPr>
      </p:pic>
      <p:pic>
        <p:nvPicPr>
          <p:cNvPr id="7" name="Picture 6" descr="A black rectangle with a white rectangle in the middle&#10;&#10;AI-generated content may be incorrect.">
            <a:extLst>
              <a:ext uri="{FF2B5EF4-FFF2-40B4-BE49-F238E27FC236}">
                <a16:creationId xmlns:a16="http://schemas.microsoft.com/office/drawing/2014/main" id="{EE154DC5-62DA-A0F2-2799-73087001ED81}"/>
              </a:ext>
            </a:extLst>
          </p:cNvPr>
          <p:cNvPicPr>
            <a:picLocks noChangeAspect="1"/>
          </p:cNvPicPr>
          <p:nvPr/>
        </p:nvPicPr>
        <p:blipFill>
          <a:blip r:embed="rId4"/>
          <a:stretch>
            <a:fillRect/>
          </a:stretch>
        </p:blipFill>
        <p:spPr>
          <a:xfrm>
            <a:off x="-1" y="1260"/>
            <a:ext cx="12192001" cy="6855480"/>
          </a:xfrm>
          <a:prstGeom prst="rect">
            <a:avLst/>
          </a:prstGeom>
        </p:spPr>
      </p:pic>
      <p:sp>
        <p:nvSpPr>
          <p:cNvPr id="8" name="TextBox 7">
            <a:extLst>
              <a:ext uri="{FF2B5EF4-FFF2-40B4-BE49-F238E27FC236}">
                <a16:creationId xmlns:a16="http://schemas.microsoft.com/office/drawing/2014/main" id="{996168B0-2942-AE66-FA71-704B2B85D3CA}"/>
              </a:ext>
            </a:extLst>
          </p:cNvPr>
          <p:cNvSpPr txBox="1"/>
          <p:nvPr/>
        </p:nvSpPr>
        <p:spPr>
          <a:xfrm>
            <a:off x="2462668" y="2828835"/>
            <a:ext cx="7266663" cy="1200329"/>
          </a:xfrm>
          <a:prstGeom prst="rect">
            <a:avLst/>
          </a:prstGeom>
          <a:noFill/>
        </p:spPr>
        <p:txBody>
          <a:bodyPr wrap="square" rtlCol="0">
            <a:spAutoFit/>
          </a:bodyPr>
          <a:lstStyle/>
          <a:p>
            <a:pPr algn="ctr"/>
            <a:r>
              <a:rPr lang="en-GB" sz="3600" b="1" dirty="0">
                <a:latin typeface="Verdana" panose="020B0604030504040204" pitchFamily="34" charset="0"/>
                <a:ea typeface="Verdana" panose="020B0604030504040204" pitchFamily="34" charset="0"/>
                <a:cs typeface="Verdana" panose="020B0604030504040204" pitchFamily="34" charset="0"/>
              </a:rPr>
              <a:t>Responding to </a:t>
            </a:r>
          </a:p>
          <a:p>
            <a:pPr algn="ctr"/>
            <a:r>
              <a:rPr lang="en-GB" sz="3600" b="1" dirty="0">
                <a:latin typeface="Verdana" panose="020B0604030504040204" pitchFamily="34" charset="0"/>
                <a:ea typeface="Verdana" panose="020B0604030504040204" pitchFamily="34" charset="0"/>
                <a:cs typeface="Verdana" panose="020B0604030504040204" pitchFamily="34" charset="0"/>
              </a:rPr>
              <a:t>misuses of AI</a:t>
            </a:r>
            <a:endParaRPr lang="en-GB" sz="36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780399242"/>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F430CC-24FD-06D8-983E-03F35F0F52DE}"/>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6A704C64-25C8-8B8F-F720-DA92C2023EA2}"/>
              </a:ext>
            </a:extLst>
          </p:cNvPr>
          <p:cNvPicPr>
            <a:picLocks noChangeAspect="1"/>
          </p:cNvPicPr>
          <p:nvPr/>
        </p:nvPicPr>
        <p:blipFill>
          <a:blip r:embed="rId2"/>
          <a:stretch>
            <a:fillRect/>
          </a:stretch>
        </p:blipFill>
        <p:spPr>
          <a:xfrm>
            <a:off x="0" y="1260"/>
            <a:ext cx="12193200" cy="6856154"/>
          </a:xfrm>
          <a:prstGeom prst="rect">
            <a:avLst/>
          </a:prstGeom>
        </p:spPr>
      </p:pic>
      <p:pic>
        <p:nvPicPr>
          <p:cNvPr id="7" name="Picture 6" descr="A group of icons on a black background&#10;&#10;AI-generated content may be incorrect.">
            <a:extLst>
              <a:ext uri="{FF2B5EF4-FFF2-40B4-BE49-F238E27FC236}">
                <a16:creationId xmlns:a16="http://schemas.microsoft.com/office/drawing/2014/main" id="{18E4043D-4E6D-8999-C66A-E7345E07BCE7}"/>
              </a:ext>
            </a:extLst>
          </p:cNvPr>
          <p:cNvPicPr>
            <a:picLocks noChangeAspect="1"/>
          </p:cNvPicPr>
          <p:nvPr/>
        </p:nvPicPr>
        <p:blipFill>
          <a:blip r:embed="rId3"/>
          <a:srcRect l="12077" t="19649" r="75433" b="54466"/>
          <a:stretch>
            <a:fillRect/>
          </a:stretch>
        </p:blipFill>
        <p:spPr>
          <a:xfrm>
            <a:off x="1472339" y="1348353"/>
            <a:ext cx="1522800" cy="1774556"/>
          </a:xfrm>
          <a:prstGeom prst="rect">
            <a:avLst/>
          </a:prstGeom>
        </p:spPr>
      </p:pic>
      <p:pic>
        <p:nvPicPr>
          <p:cNvPr id="8" name="Picture 7" descr="A group of icons on a black background&#10;&#10;AI-generated content may be incorrect.">
            <a:extLst>
              <a:ext uri="{FF2B5EF4-FFF2-40B4-BE49-F238E27FC236}">
                <a16:creationId xmlns:a16="http://schemas.microsoft.com/office/drawing/2014/main" id="{6C84D53B-8DEB-DD73-9F7C-A476DF58CA6A}"/>
              </a:ext>
            </a:extLst>
          </p:cNvPr>
          <p:cNvPicPr>
            <a:picLocks noChangeAspect="1"/>
          </p:cNvPicPr>
          <p:nvPr/>
        </p:nvPicPr>
        <p:blipFill>
          <a:blip r:embed="rId3"/>
          <a:srcRect l="47542" t="10155" r="32754" b="54465"/>
          <a:stretch>
            <a:fillRect/>
          </a:stretch>
        </p:blipFill>
        <p:spPr>
          <a:xfrm>
            <a:off x="5796366" y="697424"/>
            <a:ext cx="2402238" cy="2425484"/>
          </a:xfrm>
          <a:prstGeom prst="rect">
            <a:avLst/>
          </a:prstGeom>
        </p:spPr>
      </p:pic>
      <p:pic>
        <p:nvPicPr>
          <p:cNvPr id="9" name="Picture 8" descr="A group of icons on a black background&#10;&#10;AI-generated content may be incorrect.">
            <a:extLst>
              <a:ext uri="{FF2B5EF4-FFF2-40B4-BE49-F238E27FC236}">
                <a16:creationId xmlns:a16="http://schemas.microsoft.com/office/drawing/2014/main" id="{34ED8621-14BD-6010-FAA5-89B8ABFC4EB9}"/>
              </a:ext>
            </a:extLst>
          </p:cNvPr>
          <p:cNvPicPr>
            <a:picLocks noChangeAspect="1"/>
          </p:cNvPicPr>
          <p:nvPr/>
        </p:nvPicPr>
        <p:blipFill>
          <a:blip r:embed="rId3"/>
          <a:srcRect l="54788" t="54465" r="22966" b="18633"/>
          <a:stretch>
            <a:fillRect/>
          </a:stretch>
        </p:blipFill>
        <p:spPr>
          <a:xfrm>
            <a:off x="6679769" y="3735092"/>
            <a:ext cx="2712203" cy="1844298"/>
          </a:xfrm>
          <a:prstGeom prst="rect">
            <a:avLst/>
          </a:prstGeom>
        </p:spPr>
      </p:pic>
      <p:pic>
        <p:nvPicPr>
          <p:cNvPr id="11" name="Picture 10" descr="A clock and a small blue object&#10;&#10;AI-generated content may be incorrect.">
            <a:extLst>
              <a:ext uri="{FF2B5EF4-FFF2-40B4-BE49-F238E27FC236}">
                <a16:creationId xmlns:a16="http://schemas.microsoft.com/office/drawing/2014/main" id="{C87A795E-C2B7-3732-1097-B89874D39C03}"/>
              </a:ext>
            </a:extLst>
          </p:cNvPr>
          <p:cNvPicPr>
            <a:picLocks noChangeAspect="1"/>
          </p:cNvPicPr>
          <p:nvPr/>
        </p:nvPicPr>
        <p:blipFill>
          <a:blip r:embed="rId4"/>
          <a:srcRect l="72095" t="7440" r="12093" b="62272"/>
          <a:stretch>
            <a:fillRect/>
          </a:stretch>
        </p:blipFill>
        <p:spPr>
          <a:xfrm>
            <a:off x="8791505" y="511444"/>
            <a:ext cx="1928156" cy="2076772"/>
          </a:xfrm>
          <a:prstGeom prst="rect">
            <a:avLst/>
          </a:prstGeom>
        </p:spPr>
      </p:pic>
      <p:pic>
        <p:nvPicPr>
          <p:cNvPr id="12" name="Picture 11" descr="A clock and a small blue object&#10;&#10;AI-generated content may be incorrect.">
            <a:extLst>
              <a:ext uri="{FF2B5EF4-FFF2-40B4-BE49-F238E27FC236}">
                <a16:creationId xmlns:a16="http://schemas.microsoft.com/office/drawing/2014/main" id="{98D822ED-62B4-EDAC-71B0-E3DFE8933D45}"/>
              </a:ext>
            </a:extLst>
          </p:cNvPr>
          <p:cNvPicPr>
            <a:picLocks noChangeAspect="1"/>
          </p:cNvPicPr>
          <p:nvPr/>
        </p:nvPicPr>
        <p:blipFill>
          <a:blip r:embed="rId4"/>
          <a:srcRect l="20208" t="37727" r="52467" b="7460"/>
          <a:stretch>
            <a:fillRect/>
          </a:stretch>
        </p:blipFill>
        <p:spPr>
          <a:xfrm>
            <a:off x="2464231" y="2588216"/>
            <a:ext cx="3332135" cy="3758339"/>
          </a:xfrm>
          <a:prstGeom prst="rect">
            <a:avLst/>
          </a:prstGeom>
        </p:spPr>
      </p:pic>
    </p:spTree>
    <p:extLst>
      <p:ext uri="{BB962C8B-B14F-4D97-AF65-F5344CB8AC3E}">
        <p14:creationId xmlns:p14="http://schemas.microsoft.com/office/powerpoint/2010/main" val="182480110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10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10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10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10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E399B0-4992-902C-B23E-53B83BAA149E}"/>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4E9BC47D-C8BB-46C2-F71A-2934C71004C4}"/>
              </a:ext>
            </a:extLst>
          </p:cNvPr>
          <p:cNvPicPr>
            <a:picLocks noChangeAspect="1"/>
          </p:cNvPicPr>
          <p:nvPr/>
        </p:nvPicPr>
        <p:blipFill>
          <a:blip r:embed="rId2"/>
          <a:stretch>
            <a:fillRect/>
          </a:stretch>
        </p:blipFill>
        <p:spPr>
          <a:xfrm>
            <a:off x="0" y="1260"/>
            <a:ext cx="12193200" cy="6856154"/>
          </a:xfrm>
          <a:prstGeom prst="rect">
            <a:avLst/>
          </a:prstGeom>
        </p:spPr>
      </p:pic>
      <p:pic>
        <p:nvPicPr>
          <p:cNvPr id="5" name="Picture 4">
            <a:extLst>
              <a:ext uri="{FF2B5EF4-FFF2-40B4-BE49-F238E27FC236}">
                <a16:creationId xmlns:a16="http://schemas.microsoft.com/office/drawing/2014/main" id="{CBDB5C47-A3A4-6A58-F373-8FFD2362C972}"/>
              </a:ext>
            </a:extLst>
          </p:cNvPr>
          <p:cNvPicPr>
            <a:picLocks noChangeAspect="1"/>
          </p:cNvPicPr>
          <p:nvPr/>
        </p:nvPicPr>
        <p:blipFill>
          <a:blip r:embed="rId3"/>
          <a:srcRect l="2924" t="31180" r="2627" b="19311"/>
          <a:stretch>
            <a:fillRect/>
          </a:stretch>
        </p:blipFill>
        <p:spPr>
          <a:xfrm>
            <a:off x="356461" y="2138766"/>
            <a:ext cx="11515241" cy="3394129"/>
          </a:xfrm>
          <a:prstGeom prst="rect">
            <a:avLst/>
          </a:prstGeom>
        </p:spPr>
      </p:pic>
      <p:pic>
        <p:nvPicPr>
          <p:cNvPr id="6" name="Picture 5">
            <a:extLst>
              <a:ext uri="{FF2B5EF4-FFF2-40B4-BE49-F238E27FC236}">
                <a16:creationId xmlns:a16="http://schemas.microsoft.com/office/drawing/2014/main" id="{550910FD-0559-68D8-DE07-66B9FFD68F0A}"/>
              </a:ext>
            </a:extLst>
          </p:cNvPr>
          <p:cNvPicPr>
            <a:picLocks noChangeAspect="1"/>
          </p:cNvPicPr>
          <p:nvPr/>
        </p:nvPicPr>
        <p:blipFill>
          <a:blip r:embed="rId3"/>
          <a:srcRect l="33178" t="5425" r="33263" b="71063"/>
          <a:stretch>
            <a:fillRect/>
          </a:stretch>
        </p:blipFill>
        <p:spPr>
          <a:xfrm>
            <a:off x="4045057" y="371959"/>
            <a:ext cx="4091553" cy="1611824"/>
          </a:xfrm>
          <a:prstGeom prst="rect">
            <a:avLst/>
          </a:prstGeom>
        </p:spPr>
      </p:pic>
      <p:sp>
        <p:nvSpPr>
          <p:cNvPr id="7" name="TextBox 6">
            <a:extLst>
              <a:ext uri="{FF2B5EF4-FFF2-40B4-BE49-F238E27FC236}">
                <a16:creationId xmlns:a16="http://schemas.microsoft.com/office/drawing/2014/main" id="{9C183583-DE5D-7AFE-6FA9-245F26FBE740}"/>
              </a:ext>
            </a:extLst>
          </p:cNvPr>
          <p:cNvSpPr txBox="1"/>
          <p:nvPr/>
        </p:nvSpPr>
        <p:spPr>
          <a:xfrm>
            <a:off x="0" y="5753621"/>
            <a:ext cx="12191999" cy="871008"/>
          </a:xfrm>
          <a:prstGeom prst="rect">
            <a:avLst/>
          </a:prstGeom>
          <a:noFill/>
        </p:spPr>
        <p:txBody>
          <a:bodyPr wrap="square" rtlCol="0">
            <a:spAutoFit/>
          </a:bodyPr>
          <a:lstStyle/>
          <a:p>
            <a:pPr algn="ctr"/>
            <a:r>
              <a:rPr lang="en-GB" sz="2530" b="1" dirty="0">
                <a:latin typeface="Verdana" panose="020B0604030504040204" pitchFamily="34" charset="0"/>
                <a:ea typeface="Verdana" panose="020B0604030504040204" pitchFamily="34" charset="0"/>
                <a:cs typeface="Verdana" panose="020B0604030504040204" pitchFamily="34" charset="0"/>
              </a:rPr>
              <a:t>Talk to a trusted adult </a:t>
            </a:r>
          </a:p>
          <a:p>
            <a:pPr algn="ctr"/>
            <a:r>
              <a:rPr lang="en-GB" sz="2530" b="1" dirty="0">
                <a:latin typeface="Verdana" panose="020B0604030504040204" pitchFamily="34" charset="0"/>
                <a:ea typeface="Verdana" panose="020B0604030504040204" pitchFamily="34" charset="0"/>
                <a:cs typeface="Verdana" panose="020B0604030504040204" pitchFamily="34" charset="0"/>
              </a:rPr>
              <a:t>Call Childline on 0800 11 11</a:t>
            </a:r>
          </a:p>
        </p:txBody>
      </p:sp>
    </p:spTree>
    <p:extLst>
      <p:ext uri="{BB962C8B-B14F-4D97-AF65-F5344CB8AC3E}">
        <p14:creationId xmlns:p14="http://schemas.microsoft.com/office/powerpoint/2010/main" val="1104303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8E97C6-3658-6BCB-2C2F-006415569F4A}"/>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DE1FE494-28FA-5AD2-D8CE-19079D774663}"/>
              </a:ext>
            </a:extLst>
          </p:cNvPr>
          <p:cNvPicPr>
            <a:picLocks noChangeAspect="1"/>
          </p:cNvPicPr>
          <p:nvPr/>
        </p:nvPicPr>
        <p:blipFill>
          <a:blip r:embed="rId2"/>
          <a:stretch>
            <a:fillRect/>
          </a:stretch>
        </p:blipFill>
        <p:spPr>
          <a:xfrm>
            <a:off x="0" y="1260"/>
            <a:ext cx="12193200" cy="6856154"/>
          </a:xfrm>
          <a:prstGeom prst="rect">
            <a:avLst/>
          </a:prstGeom>
        </p:spPr>
      </p:pic>
      <p:pic>
        <p:nvPicPr>
          <p:cNvPr id="5" name="Picture 4" descr="A yellow sign with a flag on it&#10;&#10;AI-generated content may be incorrect.">
            <a:extLst>
              <a:ext uri="{FF2B5EF4-FFF2-40B4-BE49-F238E27FC236}">
                <a16:creationId xmlns:a16="http://schemas.microsoft.com/office/drawing/2014/main" id="{5B0189EF-8369-D505-7EF0-3B5CD778200F}"/>
              </a:ext>
            </a:extLst>
          </p:cNvPr>
          <p:cNvPicPr>
            <a:picLocks noChangeAspect="1"/>
          </p:cNvPicPr>
          <p:nvPr/>
        </p:nvPicPr>
        <p:blipFill>
          <a:blip r:embed="rId3"/>
          <a:srcRect l="29491" t="23493" r="28813" b="41692"/>
          <a:stretch>
            <a:fillRect/>
          </a:stretch>
        </p:blipFill>
        <p:spPr>
          <a:xfrm>
            <a:off x="3595606" y="1611824"/>
            <a:ext cx="5083445" cy="2386739"/>
          </a:xfrm>
          <a:prstGeom prst="rect">
            <a:avLst/>
          </a:prstGeom>
        </p:spPr>
      </p:pic>
      <p:sp>
        <p:nvSpPr>
          <p:cNvPr id="6" name="TextBox 5">
            <a:extLst>
              <a:ext uri="{FF2B5EF4-FFF2-40B4-BE49-F238E27FC236}">
                <a16:creationId xmlns:a16="http://schemas.microsoft.com/office/drawing/2014/main" id="{B8D3B44B-BAA7-8712-C7CC-154AF8575322}"/>
              </a:ext>
            </a:extLst>
          </p:cNvPr>
          <p:cNvSpPr txBox="1"/>
          <p:nvPr/>
        </p:nvSpPr>
        <p:spPr>
          <a:xfrm>
            <a:off x="-1199" y="5948588"/>
            <a:ext cx="12193199" cy="484748"/>
          </a:xfrm>
          <a:prstGeom prst="rect">
            <a:avLst/>
          </a:prstGeom>
          <a:noFill/>
        </p:spPr>
        <p:txBody>
          <a:bodyPr wrap="square" rtlCol="0">
            <a:spAutoFit/>
          </a:bodyPr>
          <a:lstStyle/>
          <a:p>
            <a:pPr algn="ctr"/>
            <a:r>
              <a:rPr lang="en-GB" sz="2530" b="1" dirty="0">
                <a:latin typeface="Verdana" panose="020B0604030504040204" pitchFamily="34" charset="0"/>
                <a:ea typeface="Verdana" panose="020B0604030504040204" pitchFamily="34" charset="0"/>
                <a:cs typeface="Verdana" panose="020B0604030504040204" pitchFamily="34" charset="0"/>
              </a:rPr>
              <a:t>Report to the platform</a:t>
            </a:r>
          </a:p>
        </p:txBody>
      </p:sp>
    </p:spTree>
    <p:extLst>
      <p:ext uri="{BB962C8B-B14F-4D97-AF65-F5344CB8AC3E}">
        <p14:creationId xmlns:p14="http://schemas.microsoft.com/office/powerpoint/2010/main" val="1233107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F2B154-29A9-95FC-33C4-A28B88F59E6D}"/>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2CE97163-B5F0-C6B2-3B45-921BDD1B8A75}"/>
              </a:ext>
            </a:extLst>
          </p:cNvPr>
          <p:cNvPicPr>
            <a:picLocks noChangeAspect="1"/>
          </p:cNvPicPr>
          <p:nvPr/>
        </p:nvPicPr>
        <p:blipFill>
          <a:blip r:embed="rId2"/>
          <a:stretch>
            <a:fillRect/>
          </a:stretch>
        </p:blipFill>
        <p:spPr>
          <a:xfrm>
            <a:off x="0" y="1260"/>
            <a:ext cx="12193200" cy="6856154"/>
          </a:xfrm>
          <a:prstGeom prst="rect">
            <a:avLst/>
          </a:prstGeom>
        </p:spPr>
      </p:pic>
      <p:pic>
        <p:nvPicPr>
          <p:cNvPr id="5" name="Picture 4">
            <a:extLst>
              <a:ext uri="{FF2B5EF4-FFF2-40B4-BE49-F238E27FC236}">
                <a16:creationId xmlns:a16="http://schemas.microsoft.com/office/drawing/2014/main" id="{9B7CCCAA-B2C4-B7A1-AB29-33AA02D9B128}"/>
              </a:ext>
            </a:extLst>
          </p:cNvPr>
          <p:cNvPicPr>
            <a:picLocks noChangeAspect="1"/>
          </p:cNvPicPr>
          <p:nvPr/>
        </p:nvPicPr>
        <p:blipFill>
          <a:blip r:embed="rId3"/>
          <a:srcRect l="24915" t="8798" r="38094" b="60230"/>
          <a:stretch>
            <a:fillRect/>
          </a:stretch>
        </p:blipFill>
        <p:spPr>
          <a:xfrm>
            <a:off x="3037668" y="604434"/>
            <a:ext cx="4510007" cy="2123268"/>
          </a:xfrm>
          <a:prstGeom prst="rect">
            <a:avLst/>
          </a:prstGeom>
        </p:spPr>
      </p:pic>
      <p:pic>
        <p:nvPicPr>
          <p:cNvPr id="6" name="Picture 5">
            <a:extLst>
              <a:ext uri="{FF2B5EF4-FFF2-40B4-BE49-F238E27FC236}">
                <a16:creationId xmlns:a16="http://schemas.microsoft.com/office/drawing/2014/main" id="{58C40BED-0951-D32D-F6EC-EBC246E08220}"/>
              </a:ext>
            </a:extLst>
          </p:cNvPr>
          <p:cNvPicPr>
            <a:picLocks noChangeAspect="1"/>
          </p:cNvPicPr>
          <p:nvPr/>
        </p:nvPicPr>
        <p:blipFill>
          <a:blip r:embed="rId3"/>
          <a:srcRect l="47542" t="37736" r="3644" b="36718"/>
          <a:stretch>
            <a:fillRect/>
          </a:stretch>
        </p:blipFill>
        <p:spPr>
          <a:xfrm>
            <a:off x="5796366" y="2588216"/>
            <a:ext cx="5951350" cy="1751309"/>
          </a:xfrm>
          <a:prstGeom prst="rect">
            <a:avLst/>
          </a:prstGeom>
        </p:spPr>
      </p:pic>
      <p:pic>
        <p:nvPicPr>
          <p:cNvPr id="7" name="Picture 6">
            <a:extLst>
              <a:ext uri="{FF2B5EF4-FFF2-40B4-BE49-F238E27FC236}">
                <a16:creationId xmlns:a16="http://schemas.microsoft.com/office/drawing/2014/main" id="{805323C8-2185-87B4-A9AB-7E2CC2CF7FA6}"/>
              </a:ext>
            </a:extLst>
          </p:cNvPr>
          <p:cNvPicPr>
            <a:picLocks noChangeAspect="1"/>
          </p:cNvPicPr>
          <p:nvPr/>
        </p:nvPicPr>
        <p:blipFill>
          <a:blip r:embed="rId3"/>
          <a:srcRect l="5974" t="48360" r="58432" b="26093"/>
          <a:stretch>
            <a:fillRect/>
          </a:stretch>
        </p:blipFill>
        <p:spPr>
          <a:xfrm>
            <a:off x="728420" y="3316636"/>
            <a:ext cx="4339526" cy="1751309"/>
          </a:xfrm>
          <a:prstGeom prst="rect">
            <a:avLst/>
          </a:prstGeom>
        </p:spPr>
      </p:pic>
      <p:sp>
        <p:nvSpPr>
          <p:cNvPr id="10" name="TextBox 9">
            <a:extLst>
              <a:ext uri="{FF2B5EF4-FFF2-40B4-BE49-F238E27FC236}">
                <a16:creationId xmlns:a16="http://schemas.microsoft.com/office/drawing/2014/main" id="{DE10DE32-A253-9632-37F0-5C807F10CED7}"/>
              </a:ext>
            </a:extLst>
          </p:cNvPr>
          <p:cNvSpPr txBox="1"/>
          <p:nvPr/>
        </p:nvSpPr>
        <p:spPr>
          <a:xfrm>
            <a:off x="-1199" y="5948588"/>
            <a:ext cx="12193199" cy="484748"/>
          </a:xfrm>
          <a:prstGeom prst="rect">
            <a:avLst/>
          </a:prstGeom>
          <a:noFill/>
        </p:spPr>
        <p:txBody>
          <a:bodyPr wrap="square" rtlCol="0">
            <a:spAutoFit/>
          </a:bodyPr>
          <a:lstStyle/>
          <a:p>
            <a:pPr algn="ctr"/>
            <a:r>
              <a:rPr lang="en-GB" sz="2530" b="1" dirty="0">
                <a:latin typeface="Verdana" panose="020B0604030504040204" pitchFamily="34" charset="0"/>
                <a:ea typeface="Verdana" panose="020B0604030504040204" pitchFamily="34" charset="0"/>
                <a:cs typeface="Verdana" panose="020B0604030504040204" pitchFamily="34" charset="0"/>
              </a:rPr>
              <a:t>Support the victim</a:t>
            </a:r>
          </a:p>
        </p:txBody>
      </p:sp>
      <p:sp>
        <p:nvSpPr>
          <p:cNvPr id="11" name="TextBox 10">
            <a:extLst>
              <a:ext uri="{FF2B5EF4-FFF2-40B4-BE49-F238E27FC236}">
                <a16:creationId xmlns:a16="http://schemas.microsoft.com/office/drawing/2014/main" id="{54314708-7D37-232C-F5DC-2333E0713AF3}"/>
              </a:ext>
            </a:extLst>
          </p:cNvPr>
          <p:cNvSpPr txBox="1"/>
          <p:nvPr/>
        </p:nvSpPr>
        <p:spPr>
          <a:xfrm>
            <a:off x="3416032" y="927209"/>
            <a:ext cx="4174106" cy="1107996"/>
          </a:xfrm>
          <a:prstGeom prst="rect">
            <a:avLst/>
          </a:prstGeom>
          <a:noFill/>
        </p:spPr>
        <p:txBody>
          <a:bodyPr wrap="square" rtlCol="0">
            <a:spAutoFit/>
          </a:bodyPr>
          <a:lstStyle/>
          <a:p>
            <a:r>
              <a:rPr lang="en-GB" sz="3300" b="1" dirty="0">
                <a:latin typeface="Verdana" panose="020B0604030504040204" pitchFamily="34" charset="0"/>
                <a:ea typeface="Verdana" panose="020B0604030504040204" pitchFamily="34" charset="0"/>
                <a:cs typeface="Verdana" panose="020B0604030504040204" pitchFamily="34" charset="0"/>
              </a:rPr>
              <a:t>Shall we tell an adult together?</a:t>
            </a:r>
          </a:p>
        </p:txBody>
      </p:sp>
      <p:sp>
        <p:nvSpPr>
          <p:cNvPr id="12" name="TextBox 11">
            <a:extLst>
              <a:ext uri="{FF2B5EF4-FFF2-40B4-BE49-F238E27FC236}">
                <a16:creationId xmlns:a16="http://schemas.microsoft.com/office/drawing/2014/main" id="{C1054407-DA73-3BBA-DA3B-8B510E3D03DC}"/>
              </a:ext>
            </a:extLst>
          </p:cNvPr>
          <p:cNvSpPr txBox="1"/>
          <p:nvPr/>
        </p:nvSpPr>
        <p:spPr>
          <a:xfrm>
            <a:off x="1130030" y="3744151"/>
            <a:ext cx="4174106" cy="600164"/>
          </a:xfrm>
          <a:prstGeom prst="rect">
            <a:avLst/>
          </a:prstGeom>
          <a:noFill/>
        </p:spPr>
        <p:txBody>
          <a:bodyPr wrap="square" rtlCol="0">
            <a:spAutoFit/>
          </a:bodyPr>
          <a:lstStyle/>
          <a:p>
            <a:r>
              <a:rPr lang="en-GB" sz="3300" b="1" dirty="0">
                <a:latin typeface="Verdana" panose="020B0604030504040204" pitchFamily="34" charset="0"/>
                <a:ea typeface="Verdana" panose="020B0604030504040204" pitchFamily="34" charset="0"/>
                <a:cs typeface="Verdana" panose="020B0604030504040204" pitchFamily="34" charset="0"/>
              </a:rPr>
              <a:t>Are you okay?</a:t>
            </a:r>
          </a:p>
        </p:txBody>
      </p:sp>
      <p:sp>
        <p:nvSpPr>
          <p:cNvPr id="13" name="TextBox 12">
            <a:extLst>
              <a:ext uri="{FF2B5EF4-FFF2-40B4-BE49-F238E27FC236}">
                <a16:creationId xmlns:a16="http://schemas.microsoft.com/office/drawing/2014/main" id="{6DF3AFF4-0877-B6D3-2AAD-81D293EAAE4A}"/>
              </a:ext>
            </a:extLst>
          </p:cNvPr>
          <p:cNvSpPr txBox="1"/>
          <p:nvPr/>
        </p:nvSpPr>
        <p:spPr>
          <a:xfrm>
            <a:off x="6277218" y="2991983"/>
            <a:ext cx="5127369" cy="600164"/>
          </a:xfrm>
          <a:prstGeom prst="rect">
            <a:avLst/>
          </a:prstGeom>
          <a:noFill/>
        </p:spPr>
        <p:txBody>
          <a:bodyPr wrap="square" rtlCol="0">
            <a:spAutoFit/>
          </a:bodyPr>
          <a:lstStyle/>
          <a:p>
            <a:r>
              <a:rPr lang="en-GB" sz="3300" b="1" dirty="0">
                <a:latin typeface="Verdana" panose="020B0604030504040204" pitchFamily="34" charset="0"/>
                <a:ea typeface="Verdana" panose="020B0604030504040204" pitchFamily="34" charset="0"/>
                <a:cs typeface="Verdana" panose="020B0604030504040204" pitchFamily="34" charset="0"/>
              </a:rPr>
              <a:t>Do you want to talk?</a:t>
            </a:r>
          </a:p>
        </p:txBody>
      </p:sp>
    </p:spTree>
    <p:extLst>
      <p:ext uri="{BB962C8B-B14F-4D97-AF65-F5344CB8AC3E}">
        <p14:creationId xmlns:p14="http://schemas.microsoft.com/office/powerpoint/2010/main" val="3794829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C3B498-92EF-9CD1-CA76-75824B35B039}"/>
            </a:ext>
          </a:extLst>
        </p:cNvPr>
        <p:cNvGrpSpPr/>
        <p:nvPr/>
      </p:nvGrpSpPr>
      <p:grpSpPr>
        <a:xfrm>
          <a:off x="0" y="0"/>
          <a:ext cx="0" cy="0"/>
          <a:chOff x="0" y="0"/>
          <a:chExt cx="0" cy="0"/>
        </a:xfrm>
      </p:grpSpPr>
      <p:pic>
        <p:nvPicPr>
          <p:cNvPr id="3" name="Picture 2" descr="A green and white background&#10;&#10;AI-generated content may be incorrect.">
            <a:extLst>
              <a:ext uri="{FF2B5EF4-FFF2-40B4-BE49-F238E27FC236}">
                <a16:creationId xmlns:a16="http://schemas.microsoft.com/office/drawing/2014/main" id="{5C4070A8-038C-7DB5-3393-71E168832D2A}"/>
              </a:ext>
            </a:extLst>
          </p:cNvPr>
          <p:cNvPicPr>
            <a:picLocks noChangeAspect="1"/>
          </p:cNvPicPr>
          <p:nvPr/>
        </p:nvPicPr>
        <p:blipFill>
          <a:blip r:embed="rId2"/>
          <a:stretch>
            <a:fillRect/>
          </a:stretch>
        </p:blipFill>
        <p:spPr>
          <a:xfrm>
            <a:off x="0" y="1260"/>
            <a:ext cx="12193200" cy="6856154"/>
          </a:xfrm>
          <a:prstGeom prst="rect">
            <a:avLst/>
          </a:prstGeom>
        </p:spPr>
      </p:pic>
      <p:pic>
        <p:nvPicPr>
          <p:cNvPr id="5" name="Picture 4">
            <a:extLst>
              <a:ext uri="{FF2B5EF4-FFF2-40B4-BE49-F238E27FC236}">
                <a16:creationId xmlns:a16="http://schemas.microsoft.com/office/drawing/2014/main" id="{760ECEAE-C019-467B-A34D-48CC2A121E7B}"/>
              </a:ext>
            </a:extLst>
          </p:cNvPr>
          <p:cNvPicPr>
            <a:picLocks noChangeAspect="1"/>
          </p:cNvPicPr>
          <p:nvPr/>
        </p:nvPicPr>
        <p:blipFill>
          <a:blip r:embed="rId3"/>
          <a:stretch>
            <a:fillRect/>
          </a:stretch>
        </p:blipFill>
        <p:spPr>
          <a:xfrm>
            <a:off x="0" y="1260"/>
            <a:ext cx="12194242" cy="6856740"/>
          </a:xfrm>
          <a:prstGeom prst="rect">
            <a:avLst/>
          </a:prstGeom>
        </p:spPr>
      </p:pic>
      <p:pic>
        <p:nvPicPr>
          <p:cNvPr id="7" name="Picture 6">
            <a:extLst>
              <a:ext uri="{FF2B5EF4-FFF2-40B4-BE49-F238E27FC236}">
                <a16:creationId xmlns:a16="http://schemas.microsoft.com/office/drawing/2014/main" id="{62B6AAC3-8797-943B-F024-08385EBC560D}"/>
              </a:ext>
            </a:extLst>
          </p:cNvPr>
          <p:cNvPicPr>
            <a:picLocks noChangeAspect="1"/>
          </p:cNvPicPr>
          <p:nvPr/>
        </p:nvPicPr>
        <p:blipFill>
          <a:blip r:embed="rId4"/>
          <a:stretch>
            <a:fillRect/>
          </a:stretch>
        </p:blipFill>
        <p:spPr>
          <a:xfrm>
            <a:off x="0" y="1260"/>
            <a:ext cx="12194242" cy="6856740"/>
          </a:xfrm>
          <a:prstGeom prst="rect">
            <a:avLst/>
          </a:prstGeom>
        </p:spPr>
      </p:pic>
      <p:sp>
        <p:nvSpPr>
          <p:cNvPr id="8" name="TextBox 7">
            <a:extLst>
              <a:ext uri="{FF2B5EF4-FFF2-40B4-BE49-F238E27FC236}">
                <a16:creationId xmlns:a16="http://schemas.microsoft.com/office/drawing/2014/main" id="{178D65A2-357A-807C-802D-27D65F30DBC6}"/>
              </a:ext>
            </a:extLst>
          </p:cNvPr>
          <p:cNvSpPr txBox="1"/>
          <p:nvPr/>
        </p:nvSpPr>
        <p:spPr>
          <a:xfrm>
            <a:off x="2462668" y="3105832"/>
            <a:ext cx="7266663" cy="646331"/>
          </a:xfrm>
          <a:prstGeom prst="rect">
            <a:avLst/>
          </a:prstGeom>
          <a:noFill/>
        </p:spPr>
        <p:txBody>
          <a:bodyPr wrap="square" rtlCol="0">
            <a:spAutoFit/>
          </a:bodyPr>
          <a:lstStyle/>
          <a:p>
            <a:pPr algn="ctr"/>
            <a:r>
              <a:rPr lang="en-GB" sz="3600" b="1" dirty="0">
                <a:latin typeface="Verdana" panose="020B0604030504040204" pitchFamily="34" charset="0"/>
                <a:ea typeface="Verdana" panose="020B0604030504040204" pitchFamily="34" charset="0"/>
                <a:cs typeface="Verdana" panose="020B0604030504040204" pitchFamily="34" charset="0"/>
              </a:rPr>
              <a:t>Okay or not okay?</a:t>
            </a:r>
            <a:endParaRPr lang="en-GB" sz="36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854308152"/>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3AFE83-665A-0A7F-B93E-FCEBCF97B777}"/>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4200EE32-9AC0-5287-FCAE-CF0BCD080648}"/>
              </a:ext>
            </a:extLst>
          </p:cNvPr>
          <p:cNvPicPr>
            <a:picLocks noChangeAspect="1"/>
          </p:cNvPicPr>
          <p:nvPr/>
        </p:nvPicPr>
        <p:blipFill>
          <a:blip r:embed="rId2"/>
          <a:stretch>
            <a:fillRect/>
          </a:stretch>
        </p:blipFill>
        <p:spPr>
          <a:xfrm>
            <a:off x="0" y="1260"/>
            <a:ext cx="12193200" cy="6856154"/>
          </a:xfrm>
          <a:prstGeom prst="rect">
            <a:avLst/>
          </a:prstGeom>
        </p:spPr>
      </p:pic>
      <p:pic>
        <p:nvPicPr>
          <p:cNvPr id="5" name="Picture 4">
            <a:extLst>
              <a:ext uri="{FF2B5EF4-FFF2-40B4-BE49-F238E27FC236}">
                <a16:creationId xmlns:a16="http://schemas.microsoft.com/office/drawing/2014/main" id="{D1275446-9E37-FF85-165C-95132F40919C}"/>
              </a:ext>
            </a:extLst>
          </p:cNvPr>
          <p:cNvPicPr>
            <a:picLocks noChangeAspect="1"/>
          </p:cNvPicPr>
          <p:nvPr/>
        </p:nvPicPr>
        <p:blipFill>
          <a:blip r:embed="rId3"/>
          <a:stretch>
            <a:fillRect/>
          </a:stretch>
        </p:blipFill>
        <p:spPr>
          <a:xfrm>
            <a:off x="0" y="1260"/>
            <a:ext cx="12194242" cy="6856740"/>
          </a:xfrm>
          <a:prstGeom prst="rect">
            <a:avLst/>
          </a:prstGeom>
        </p:spPr>
      </p:pic>
      <p:pic>
        <p:nvPicPr>
          <p:cNvPr id="7" name="Picture 6">
            <a:extLst>
              <a:ext uri="{FF2B5EF4-FFF2-40B4-BE49-F238E27FC236}">
                <a16:creationId xmlns:a16="http://schemas.microsoft.com/office/drawing/2014/main" id="{70D66AE3-893D-92ED-ABB7-922844DA84D9}"/>
              </a:ext>
            </a:extLst>
          </p:cNvPr>
          <p:cNvPicPr>
            <a:picLocks noChangeAspect="1"/>
          </p:cNvPicPr>
          <p:nvPr/>
        </p:nvPicPr>
        <p:blipFill>
          <a:blip r:embed="rId4"/>
          <a:stretch>
            <a:fillRect/>
          </a:stretch>
        </p:blipFill>
        <p:spPr>
          <a:xfrm>
            <a:off x="0" y="1260"/>
            <a:ext cx="12194242" cy="6856740"/>
          </a:xfrm>
          <a:prstGeom prst="rect">
            <a:avLst/>
          </a:prstGeom>
        </p:spPr>
      </p:pic>
      <p:sp>
        <p:nvSpPr>
          <p:cNvPr id="8" name="TextBox 7">
            <a:extLst>
              <a:ext uri="{FF2B5EF4-FFF2-40B4-BE49-F238E27FC236}">
                <a16:creationId xmlns:a16="http://schemas.microsoft.com/office/drawing/2014/main" id="{14B146CD-014E-A1E0-E375-89012CF383F9}"/>
              </a:ext>
            </a:extLst>
          </p:cNvPr>
          <p:cNvSpPr txBox="1"/>
          <p:nvPr/>
        </p:nvSpPr>
        <p:spPr>
          <a:xfrm>
            <a:off x="2462668" y="3105834"/>
            <a:ext cx="7266663" cy="646331"/>
          </a:xfrm>
          <a:prstGeom prst="rect">
            <a:avLst/>
          </a:prstGeom>
          <a:noFill/>
        </p:spPr>
        <p:txBody>
          <a:bodyPr wrap="square" rtlCol="0">
            <a:spAutoFit/>
          </a:bodyPr>
          <a:lstStyle/>
          <a:p>
            <a:pPr algn="ctr"/>
            <a:r>
              <a:rPr lang="en-GB" sz="3600" b="1" dirty="0">
                <a:latin typeface="Verdana" panose="020B0604030504040204" pitchFamily="34" charset="0"/>
                <a:ea typeface="Verdana" panose="020B0604030504040204" pitchFamily="34" charset="0"/>
                <a:cs typeface="Verdana" panose="020B0604030504040204" pitchFamily="34" charset="0"/>
              </a:rPr>
              <a:t>Pip’s problem</a:t>
            </a:r>
            <a:endParaRPr lang="en-GB" sz="36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992191495"/>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1D05DA-9A45-28BB-A29C-4502548E622D}"/>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93174DD9-72D7-0AD6-F846-1B23CA8342C9}"/>
              </a:ext>
            </a:extLst>
          </p:cNvPr>
          <p:cNvPicPr>
            <a:picLocks noChangeAspect="1"/>
          </p:cNvPicPr>
          <p:nvPr/>
        </p:nvPicPr>
        <p:blipFill>
          <a:blip r:embed="rId2"/>
          <a:stretch>
            <a:fillRect/>
          </a:stretch>
        </p:blipFill>
        <p:spPr>
          <a:xfrm>
            <a:off x="0" y="1260"/>
            <a:ext cx="12193200" cy="6856154"/>
          </a:xfrm>
          <a:prstGeom prst="rect">
            <a:avLst/>
          </a:prstGeom>
        </p:spPr>
      </p:pic>
      <p:pic>
        <p:nvPicPr>
          <p:cNvPr id="4" name="Picture 3">
            <a:extLst>
              <a:ext uri="{FF2B5EF4-FFF2-40B4-BE49-F238E27FC236}">
                <a16:creationId xmlns:a16="http://schemas.microsoft.com/office/drawing/2014/main" id="{6C19BE63-0106-651E-9EB2-ED7E35BDE751}"/>
              </a:ext>
            </a:extLst>
          </p:cNvPr>
          <p:cNvPicPr>
            <a:picLocks noChangeAspect="1"/>
          </p:cNvPicPr>
          <p:nvPr/>
        </p:nvPicPr>
        <p:blipFill>
          <a:blip r:embed="rId3"/>
          <a:srcRect l="12416" t="25301" r="57764" b="8686"/>
          <a:stretch>
            <a:fillRect/>
          </a:stretch>
        </p:blipFill>
        <p:spPr>
          <a:xfrm>
            <a:off x="1513669" y="1735810"/>
            <a:ext cx="3635735" cy="4525505"/>
          </a:xfrm>
          <a:prstGeom prst="rect">
            <a:avLst/>
          </a:prstGeom>
        </p:spPr>
      </p:pic>
      <p:sp>
        <p:nvSpPr>
          <p:cNvPr id="7" name="TextBox 6">
            <a:extLst>
              <a:ext uri="{FF2B5EF4-FFF2-40B4-BE49-F238E27FC236}">
                <a16:creationId xmlns:a16="http://schemas.microsoft.com/office/drawing/2014/main" id="{8B61BDCA-036E-63B3-18E4-1D007A9DF0F5}"/>
              </a:ext>
            </a:extLst>
          </p:cNvPr>
          <p:cNvSpPr txBox="1"/>
          <p:nvPr/>
        </p:nvSpPr>
        <p:spPr>
          <a:xfrm>
            <a:off x="5495925" y="2115630"/>
            <a:ext cx="6696076" cy="3156249"/>
          </a:xfrm>
          <a:prstGeom prst="rect">
            <a:avLst/>
          </a:prstGeom>
          <a:noFill/>
        </p:spPr>
        <p:txBody>
          <a:bodyPr wrap="square" rtlCol="0">
            <a:spAutoFit/>
          </a:bodyPr>
          <a:lstStyle/>
          <a:p>
            <a:pPr>
              <a:spcBef>
                <a:spcPts val="1200"/>
              </a:spcBef>
            </a:pPr>
            <a:r>
              <a:rPr lang="en-GB" sz="2130" dirty="0">
                <a:solidFill>
                  <a:schemeClr val="bg1"/>
                </a:solidFill>
                <a:latin typeface="Verdana" panose="020B0604030504040204" pitchFamily="34" charset="0"/>
                <a:ea typeface="Verdana" panose="020B0604030504040204" pitchFamily="34" charset="0"/>
                <a:cs typeface="Verdana" panose="020B0604030504040204" pitchFamily="34" charset="0"/>
              </a:rPr>
              <a:t>I am in a group chat.</a:t>
            </a:r>
          </a:p>
          <a:p>
            <a:pPr>
              <a:spcBef>
                <a:spcPts val="1200"/>
              </a:spcBef>
            </a:pPr>
            <a:r>
              <a:rPr lang="en-GB" sz="2130" dirty="0">
                <a:solidFill>
                  <a:schemeClr val="bg1"/>
                </a:solidFill>
                <a:latin typeface="Verdana" panose="020B0604030504040204" pitchFamily="34" charset="0"/>
                <a:ea typeface="Verdana" panose="020B0604030504040204" pitchFamily="34" charset="0"/>
                <a:cs typeface="Verdana" panose="020B0604030504040204" pitchFamily="34" charset="0"/>
              </a:rPr>
              <a:t>A picture was shared of me. </a:t>
            </a:r>
          </a:p>
          <a:p>
            <a:pPr>
              <a:spcBef>
                <a:spcPts val="1200"/>
              </a:spcBef>
            </a:pPr>
            <a:r>
              <a:rPr lang="en-GB" sz="2130" dirty="0">
                <a:solidFill>
                  <a:schemeClr val="bg1"/>
                </a:solidFill>
                <a:latin typeface="Verdana" panose="020B0604030504040204" pitchFamily="34" charset="0"/>
                <a:ea typeface="Verdana" panose="020B0604030504040204" pitchFamily="34" charset="0"/>
                <a:cs typeface="Verdana" panose="020B0604030504040204" pitchFamily="34" charset="0"/>
              </a:rPr>
              <a:t>They used AI to make me look </a:t>
            </a:r>
            <a:br>
              <a:rPr lang="en-GB" sz="2130" dirty="0">
                <a:solidFill>
                  <a:schemeClr val="bg1"/>
                </a:solidFill>
                <a:latin typeface="Verdana" panose="020B0604030504040204" pitchFamily="34" charset="0"/>
                <a:ea typeface="Verdana" panose="020B0604030504040204" pitchFamily="34" charset="0"/>
                <a:cs typeface="Verdana" panose="020B0604030504040204" pitchFamily="34" charset="0"/>
              </a:rPr>
            </a:br>
            <a:r>
              <a:rPr lang="en-GB" sz="2130" dirty="0">
                <a:solidFill>
                  <a:schemeClr val="bg1"/>
                </a:solidFill>
                <a:latin typeface="Verdana" panose="020B0604030504040204" pitchFamily="34" charset="0"/>
                <a:ea typeface="Verdana" panose="020B0604030504040204" pitchFamily="34" charset="0"/>
                <a:cs typeface="Verdana" panose="020B0604030504040204" pitchFamily="34" charset="0"/>
              </a:rPr>
              <a:t>strange.</a:t>
            </a:r>
          </a:p>
          <a:p>
            <a:pPr>
              <a:spcBef>
                <a:spcPts val="1200"/>
              </a:spcBef>
            </a:pPr>
            <a:r>
              <a:rPr lang="en-GB" sz="2130" dirty="0">
                <a:solidFill>
                  <a:schemeClr val="bg1"/>
                </a:solidFill>
                <a:latin typeface="Verdana" panose="020B0604030504040204" pitchFamily="34" charset="0"/>
                <a:ea typeface="Verdana" panose="020B0604030504040204" pitchFamily="34" charset="0"/>
                <a:cs typeface="Verdana" panose="020B0604030504040204" pitchFamily="34" charset="0"/>
              </a:rPr>
              <a:t>They keep laughing at me. </a:t>
            </a:r>
          </a:p>
          <a:p>
            <a:pPr>
              <a:spcBef>
                <a:spcPts val="1200"/>
              </a:spcBef>
            </a:pPr>
            <a:r>
              <a:rPr lang="en-GB" sz="2130" dirty="0">
                <a:solidFill>
                  <a:schemeClr val="bg1"/>
                </a:solidFill>
                <a:latin typeface="Verdana" panose="020B0604030504040204" pitchFamily="34" charset="0"/>
                <a:ea typeface="Verdana" panose="020B0604030504040204" pitchFamily="34" charset="0"/>
                <a:cs typeface="Verdana" panose="020B0604030504040204" pitchFamily="34" charset="0"/>
              </a:rPr>
              <a:t>I feel upset.</a:t>
            </a:r>
          </a:p>
          <a:p>
            <a:pPr>
              <a:spcBef>
                <a:spcPts val="1200"/>
              </a:spcBef>
            </a:pPr>
            <a:r>
              <a:rPr lang="en-GB" sz="2130" dirty="0">
                <a:solidFill>
                  <a:schemeClr val="bg1"/>
                </a:solidFill>
                <a:latin typeface="Verdana" panose="020B0604030504040204" pitchFamily="34" charset="0"/>
                <a:ea typeface="Verdana" panose="020B0604030504040204" pitchFamily="34" charset="0"/>
                <a:cs typeface="Verdana" panose="020B0604030504040204" pitchFamily="34" charset="0"/>
              </a:rPr>
              <a:t>What should I do?</a:t>
            </a:r>
          </a:p>
        </p:txBody>
      </p:sp>
      <p:sp>
        <p:nvSpPr>
          <p:cNvPr id="8" name="TextBox 7">
            <a:extLst>
              <a:ext uri="{FF2B5EF4-FFF2-40B4-BE49-F238E27FC236}">
                <a16:creationId xmlns:a16="http://schemas.microsoft.com/office/drawing/2014/main" id="{EB0E0DA8-9944-F430-128E-0BC43C410419}"/>
              </a:ext>
            </a:extLst>
          </p:cNvPr>
          <p:cNvSpPr txBox="1"/>
          <p:nvPr/>
        </p:nvSpPr>
        <p:spPr>
          <a:xfrm>
            <a:off x="5495925" y="1404948"/>
            <a:ext cx="3349083" cy="521681"/>
          </a:xfrm>
          <a:prstGeom prst="rect">
            <a:avLst/>
          </a:prstGeom>
          <a:noFill/>
        </p:spPr>
        <p:txBody>
          <a:bodyPr wrap="square" rtlCol="0">
            <a:spAutoFit/>
          </a:bodyPr>
          <a:lstStyle/>
          <a:p>
            <a:r>
              <a:rPr lang="en-GB" sz="2790" b="1" dirty="0">
                <a:solidFill>
                  <a:schemeClr val="bg1"/>
                </a:solidFill>
                <a:latin typeface="Verdana" panose="020B0604030504040204" pitchFamily="34" charset="0"/>
                <a:ea typeface="Verdana" panose="020B0604030504040204" pitchFamily="34" charset="0"/>
                <a:cs typeface="Verdana" panose="020B0604030504040204" pitchFamily="34" charset="0"/>
              </a:rPr>
              <a:t>Pip’s problem</a:t>
            </a:r>
          </a:p>
        </p:txBody>
      </p:sp>
    </p:spTree>
    <p:extLst>
      <p:ext uri="{BB962C8B-B14F-4D97-AF65-F5344CB8AC3E}">
        <p14:creationId xmlns:p14="http://schemas.microsoft.com/office/powerpoint/2010/main" val="3506283731"/>
      </p:ext>
    </p:ext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B954C3-1A55-2AFF-1398-F08D59C2FA8D}"/>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8E6937EF-E969-C807-4585-A7EEE1A69C9A}"/>
              </a:ext>
            </a:extLst>
          </p:cNvPr>
          <p:cNvPicPr>
            <a:picLocks noChangeAspect="1"/>
          </p:cNvPicPr>
          <p:nvPr/>
        </p:nvPicPr>
        <p:blipFill>
          <a:blip r:embed="rId2"/>
          <a:stretch>
            <a:fillRect/>
          </a:stretch>
        </p:blipFill>
        <p:spPr>
          <a:xfrm>
            <a:off x="0" y="1260"/>
            <a:ext cx="12193200" cy="6856154"/>
          </a:xfrm>
          <a:prstGeom prst="rect">
            <a:avLst/>
          </a:prstGeom>
        </p:spPr>
      </p:pic>
      <p:pic>
        <p:nvPicPr>
          <p:cNvPr id="5" name="Picture 4" descr="A cartoon of a child with a few white speech bubbles&#10;&#10;AI-generated content may be incorrect.">
            <a:extLst>
              <a:ext uri="{FF2B5EF4-FFF2-40B4-BE49-F238E27FC236}">
                <a16:creationId xmlns:a16="http://schemas.microsoft.com/office/drawing/2014/main" id="{5BD33177-EC61-05D5-21BD-5069D4E82562}"/>
              </a:ext>
            </a:extLst>
          </p:cNvPr>
          <p:cNvPicPr>
            <a:picLocks noChangeAspect="1"/>
          </p:cNvPicPr>
          <p:nvPr/>
        </p:nvPicPr>
        <p:blipFill>
          <a:blip r:embed="rId3"/>
          <a:srcRect l="44109" t="44744" r="34535" b="33779"/>
          <a:stretch>
            <a:fillRect/>
          </a:stretch>
        </p:blipFill>
        <p:spPr>
          <a:xfrm>
            <a:off x="5377912" y="3068664"/>
            <a:ext cx="2603715" cy="1472339"/>
          </a:xfrm>
          <a:prstGeom prst="rect">
            <a:avLst/>
          </a:prstGeom>
        </p:spPr>
      </p:pic>
      <p:pic>
        <p:nvPicPr>
          <p:cNvPr id="6" name="Picture 5" descr="A cartoon of a child with a few white speech bubbles&#10;&#10;AI-generated content may be incorrect.">
            <a:extLst>
              <a:ext uri="{FF2B5EF4-FFF2-40B4-BE49-F238E27FC236}">
                <a16:creationId xmlns:a16="http://schemas.microsoft.com/office/drawing/2014/main" id="{9E07326E-7A4B-126B-A332-ADA378A9A1DB}"/>
              </a:ext>
            </a:extLst>
          </p:cNvPr>
          <p:cNvPicPr>
            <a:picLocks noChangeAspect="1"/>
          </p:cNvPicPr>
          <p:nvPr/>
        </p:nvPicPr>
        <p:blipFill>
          <a:blip r:embed="rId3"/>
          <a:srcRect l="57584" t="63508" r="27002" b="13433"/>
          <a:stretch>
            <a:fillRect/>
          </a:stretch>
        </p:blipFill>
        <p:spPr>
          <a:xfrm>
            <a:off x="7020732" y="4355024"/>
            <a:ext cx="1879262" cy="1580827"/>
          </a:xfrm>
          <a:prstGeom prst="rect">
            <a:avLst/>
          </a:prstGeom>
        </p:spPr>
      </p:pic>
      <p:pic>
        <p:nvPicPr>
          <p:cNvPr id="7" name="Picture 6" descr="A cartoon of a child with a few white speech bubbles&#10;&#10;AI-generated content may be incorrect.">
            <a:extLst>
              <a:ext uri="{FF2B5EF4-FFF2-40B4-BE49-F238E27FC236}">
                <a16:creationId xmlns:a16="http://schemas.microsoft.com/office/drawing/2014/main" id="{AE5E98A9-70B4-2074-5BD9-FA06FE64BC91}"/>
              </a:ext>
            </a:extLst>
          </p:cNvPr>
          <p:cNvPicPr>
            <a:picLocks noChangeAspect="1"/>
          </p:cNvPicPr>
          <p:nvPr/>
        </p:nvPicPr>
        <p:blipFill>
          <a:blip r:embed="rId3"/>
          <a:srcRect l="66228" t="39770" r="12416" b="37171"/>
          <a:stretch>
            <a:fillRect/>
          </a:stretch>
        </p:blipFill>
        <p:spPr>
          <a:xfrm>
            <a:off x="8074616" y="2727702"/>
            <a:ext cx="2603715" cy="1580827"/>
          </a:xfrm>
          <a:prstGeom prst="rect">
            <a:avLst/>
          </a:prstGeom>
        </p:spPr>
      </p:pic>
      <p:pic>
        <p:nvPicPr>
          <p:cNvPr id="8" name="Picture 7" descr="A cartoon of a child with a few white speech bubbles&#10;&#10;AI-generated content may be incorrect.">
            <a:extLst>
              <a:ext uri="{FF2B5EF4-FFF2-40B4-BE49-F238E27FC236}">
                <a16:creationId xmlns:a16="http://schemas.microsoft.com/office/drawing/2014/main" id="{E4963ACF-2692-51D3-6F6E-0CBC9D5DF954}"/>
              </a:ext>
            </a:extLst>
          </p:cNvPr>
          <p:cNvPicPr>
            <a:picLocks noChangeAspect="1"/>
          </p:cNvPicPr>
          <p:nvPr/>
        </p:nvPicPr>
        <p:blipFill>
          <a:blip r:embed="rId3"/>
          <a:srcRect l="74872" t="63508" r="1865" b="13433"/>
          <a:stretch>
            <a:fillRect/>
          </a:stretch>
        </p:blipFill>
        <p:spPr>
          <a:xfrm>
            <a:off x="9128502" y="4355024"/>
            <a:ext cx="2836190" cy="1580827"/>
          </a:xfrm>
          <a:prstGeom prst="rect">
            <a:avLst/>
          </a:prstGeom>
        </p:spPr>
      </p:pic>
      <p:pic>
        <p:nvPicPr>
          <p:cNvPr id="10" name="Picture 9">
            <a:extLst>
              <a:ext uri="{FF2B5EF4-FFF2-40B4-BE49-F238E27FC236}">
                <a16:creationId xmlns:a16="http://schemas.microsoft.com/office/drawing/2014/main" id="{8FC59BA4-9588-505C-031C-9D882B2B25B2}"/>
              </a:ext>
            </a:extLst>
          </p:cNvPr>
          <p:cNvPicPr>
            <a:picLocks noChangeAspect="1"/>
          </p:cNvPicPr>
          <p:nvPr/>
        </p:nvPicPr>
        <p:blipFill>
          <a:blip r:embed="rId4"/>
          <a:srcRect l="12416" t="25301" r="57764" b="8686"/>
          <a:stretch>
            <a:fillRect/>
          </a:stretch>
        </p:blipFill>
        <p:spPr>
          <a:xfrm>
            <a:off x="1513669" y="1735810"/>
            <a:ext cx="3635735" cy="4525505"/>
          </a:xfrm>
          <a:prstGeom prst="rect">
            <a:avLst/>
          </a:prstGeom>
        </p:spPr>
      </p:pic>
      <p:sp>
        <p:nvSpPr>
          <p:cNvPr id="11" name="TextBox 10">
            <a:extLst>
              <a:ext uri="{FF2B5EF4-FFF2-40B4-BE49-F238E27FC236}">
                <a16:creationId xmlns:a16="http://schemas.microsoft.com/office/drawing/2014/main" id="{40AA98F7-1471-C32E-0DCD-D16F3A350CDF}"/>
              </a:ext>
            </a:extLst>
          </p:cNvPr>
          <p:cNvSpPr txBox="1"/>
          <p:nvPr/>
        </p:nvSpPr>
        <p:spPr>
          <a:xfrm>
            <a:off x="5495925" y="1404948"/>
            <a:ext cx="4061030" cy="951030"/>
          </a:xfrm>
          <a:prstGeom prst="rect">
            <a:avLst/>
          </a:prstGeom>
          <a:noFill/>
        </p:spPr>
        <p:txBody>
          <a:bodyPr wrap="square" rtlCol="0">
            <a:spAutoFit/>
          </a:bodyPr>
          <a:lstStyle/>
          <a:p>
            <a:r>
              <a:rPr lang="en-GB" sz="2790" b="1" dirty="0">
                <a:solidFill>
                  <a:schemeClr val="bg1"/>
                </a:solidFill>
                <a:latin typeface="Verdana" panose="020B0604030504040204" pitchFamily="34" charset="0"/>
                <a:ea typeface="Verdana" panose="020B0604030504040204" pitchFamily="34" charset="0"/>
                <a:cs typeface="Verdana" panose="020B0604030504040204" pitchFamily="34" charset="0"/>
              </a:rPr>
              <a:t>Can you give some advice to Pip?</a:t>
            </a:r>
          </a:p>
        </p:txBody>
      </p:sp>
      <p:sp>
        <p:nvSpPr>
          <p:cNvPr id="16" name="TextBox 15">
            <a:extLst>
              <a:ext uri="{FF2B5EF4-FFF2-40B4-BE49-F238E27FC236}">
                <a16:creationId xmlns:a16="http://schemas.microsoft.com/office/drawing/2014/main" id="{56DA5CB7-9ACA-3AFB-19C8-819B0A0239BF}"/>
              </a:ext>
            </a:extLst>
          </p:cNvPr>
          <p:cNvSpPr txBox="1"/>
          <p:nvPr/>
        </p:nvSpPr>
        <p:spPr>
          <a:xfrm>
            <a:off x="5677893" y="3322133"/>
            <a:ext cx="2081445" cy="747897"/>
          </a:xfrm>
          <a:prstGeom prst="rect">
            <a:avLst/>
          </a:prstGeom>
          <a:noFill/>
        </p:spPr>
        <p:txBody>
          <a:bodyPr wrap="square" rtlCol="0">
            <a:spAutoFit/>
          </a:bodyPr>
          <a:lstStyle/>
          <a:p>
            <a:pPr>
              <a:spcBef>
                <a:spcPts val="1200"/>
              </a:spcBef>
            </a:pPr>
            <a:r>
              <a:rPr lang="en-GB" sz="2130" dirty="0">
                <a:latin typeface="Verdana" panose="020B0604030504040204" pitchFamily="34" charset="0"/>
                <a:ea typeface="Verdana" panose="020B0604030504040204" pitchFamily="34" charset="0"/>
                <a:cs typeface="Verdana" panose="020B0604030504040204" pitchFamily="34" charset="0"/>
              </a:rPr>
              <a:t>I’m sorry you are feeling… </a:t>
            </a:r>
          </a:p>
        </p:txBody>
      </p:sp>
      <p:sp>
        <p:nvSpPr>
          <p:cNvPr id="17" name="TextBox 16">
            <a:extLst>
              <a:ext uri="{FF2B5EF4-FFF2-40B4-BE49-F238E27FC236}">
                <a16:creationId xmlns:a16="http://schemas.microsoft.com/office/drawing/2014/main" id="{E4A5F0FA-60E9-40C0-B7A2-4DA2968A35BE}"/>
              </a:ext>
            </a:extLst>
          </p:cNvPr>
          <p:cNvSpPr txBox="1"/>
          <p:nvPr/>
        </p:nvSpPr>
        <p:spPr>
          <a:xfrm>
            <a:off x="8334008" y="3008625"/>
            <a:ext cx="2203363" cy="747897"/>
          </a:xfrm>
          <a:prstGeom prst="rect">
            <a:avLst/>
          </a:prstGeom>
          <a:noFill/>
        </p:spPr>
        <p:txBody>
          <a:bodyPr wrap="square" rtlCol="0">
            <a:spAutoFit/>
          </a:bodyPr>
          <a:lstStyle/>
          <a:p>
            <a:pPr>
              <a:spcBef>
                <a:spcPts val="1200"/>
              </a:spcBef>
            </a:pPr>
            <a:r>
              <a:rPr lang="en-GB" sz="2130" dirty="0">
                <a:latin typeface="Verdana" panose="020B0604030504040204" pitchFamily="34" charset="0"/>
                <a:ea typeface="Verdana" panose="020B0604030504040204" pitchFamily="34" charset="0"/>
                <a:cs typeface="Verdana" panose="020B0604030504040204" pitchFamily="34" charset="0"/>
              </a:rPr>
              <a:t>It is not okay for people to…</a:t>
            </a:r>
          </a:p>
        </p:txBody>
      </p:sp>
      <p:sp>
        <p:nvSpPr>
          <p:cNvPr id="18" name="TextBox 17">
            <a:extLst>
              <a:ext uri="{FF2B5EF4-FFF2-40B4-BE49-F238E27FC236}">
                <a16:creationId xmlns:a16="http://schemas.microsoft.com/office/drawing/2014/main" id="{625441C1-E809-D348-0895-3A8EA2AA8219}"/>
              </a:ext>
            </a:extLst>
          </p:cNvPr>
          <p:cNvSpPr txBox="1"/>
          <p:nvPr/>
        </p:nvSpPr>
        <p:spPr>
          <a:xfrm>
            <a:off x="9370328" y="4584876"/>
            <a:ext cx="2482038" cy="747897"/>
          </a:xfrm>
          <a:prstGeom prst="rect">
            <a:avLst/>
          </a:prstGeom>
          <a:noFill/>
        </p:spPr>
        <p:txBody>
          <a:bodyPr wrap="square" rtlCol="0">
            <a:spAutoFit/>
          </a:bodyPr>
          <a:lstStyle/>
          <a:p>
            <a:pPr>
              <a:spcBef>
                <a:spcPts val="1200"/>
              </a:spcBef>
            </a:pPr>
            <a:r>
              <a:rPr lang="en-GB" sz="2130" dirty="0">
                <a:latin typeface="Verdana" panose="020B0604030504040204" pitchFamily="34" charset="0"/>
                <a:ea typeface="Verdana" panose="020B0604030504040204" pitchFamily="34" charset="0"/>
                <a:cs typeface="Verdana" panose="020B0604030504040204" pitchFamily="34" charset="0"/>
              </a:rPr>
              <a:t>Talk to a trusted adult, such as…</a:t>
            </a:r>
          </a:p>
        </p:txBody>
      </p:sp>
      <p:sp>
        <p:nvSpPr>
          <p:cNvPr id="19" name="TextBox 18">
            <a:extLst>
              <a:ext uri="{FF2B5EF4-FFF2-40B4-BE49-F238E27FC236}">
                <a16:creationId xmlns:a16="http://schemas.microsoft.com/office/drawing/2014/main" id="{E563AFFD-C502-FF45-6BAD-080631FFF609}"/>
              </a:ext>
            </a:extLst>
          </p:cNvPr>
          <p:cNvSpPr txBox="1"/>
          <p:nvPr/>
        </p:nvSpPr>
        <p:spPr>
          <a:xfrm>
            <a:off x="7288979" y="4715505"/>
            <a:ext cx="1402175" cy="747897"/>
          </a:xfrm>
          <a:prstGeom prst="rect">
            <a:avLst/>
          </a:prstGeom>
          <a:noFill/>
        </p:spPr>
        <p:txBody>
          <a:bodyPr wrap="square" rtlCol="0">
            <a:spAutoFit/>
          </a:bodyPr>
          <a:lstStyle/>
          <a:p>
            <a:pPr>
              <a:spcBef>
                <a:spcPts val="1200"/>
              </a:spcBef>
            </a:pPr>
            <a:r>
              <a:rPr lang="en-GB" sz="2130" dirty="0">
                <a:latin typeface="Verdana" panose="020B0604030504040204" pitchFamily="34" charset="0"/>
                <a:ea typeface="Verdana" panose="020B0604030504040204" pitchFamily="34" charset="0"/>
                <a:cs typeface="Verdana" panose="020B0604030504040204" pitchFamily="34" charset="0"/>
              </a:rPr>
              <a:t>You should…</a:t>
            </a:r>
          </a:p>
        </p:txBody>
      </p:sp>
    </p:spTree>
    <p:extLst>
      <p:ext uri="{BB962C8B-B14F-4D97-AF65-F5344CB8AC3E}">
        <p14:creationId xmlns:p14="http://schemas.microsoft.com/office/powerpoint/2010/main" val="1649992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anim calcmode="lin" valueType="num">
                                      <p:cBhvr>
                                        <p:cTn id="28" dur="1000" fill="hold"/>
                                        <p:tgtEl>
                                          <p:spTgt spid="19"/>
                                        </p:tgtEl>
                                        <p:attrNameLst>
                                          <p:attrName>ppt_x</p:attrName>
                                        </p:attrNameLst>
                                      </p:cBhvr>
                                      <p:tavLst>
                                        <p:tav tm="0">
                                          <p:val>
                                            <p:strVal val="#ppt_x"/>
                                          </p:val>
                                        </p:tav>
                                        <p:tav tm="100000">
                                          <p:val>
                                            <p:strVal val="#ppt_x"/>
                                          </p:val>
                                        </p:tav>
                                      </p:tavLst>
                                    </p:anim>
                                    <p:anim calcmode="lin" valueType="num">
                                      <p:cBhvr>
                                        <p:cTn id="29" dur="1000" fill="hold"/>
                                        <p:tgtEl>
                                          <p:spTgt spid="19"/>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0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0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10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5E0666-06F8-4201-796E-2F3E244E1870}"/>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39245B7A-65DB-BC68-3BB9-AE7E259CAB38}"/>
              </a:ext>
            </a:extLst>
          </p:cNvPr>
          <p:cNvPicPr>
            <a:picLocks noChangeAspect="1"/>
          </p:cNvPicPr>
          <p:nvPr/>
        </p:nvPicPr>
        <p:blipFill>
          <a:blip r:embed="rId2"/>
          <a:stretch>
            <a:fillRect/>
          </a:stretch>
        </p:blipFill>
        <p:spPr>
          <a:xfrm>
            <a:off x="0" y="1260"/>
            <a:ext cx="12193200" cy="6856154"/>
          </a:xfrm>
          <a:prstGeom prst="rect">
            <a:avLst/>
          </a:prstGeom>
        </p:spPr>
      </p:pic>
      <p:pic>
        <p:nvPicPr>
          <p:cNvPr id="5" name="Picture 4" descr="A white rectangle with yellow dots and blue lines&#10;&#10;AI-generated content may be incorrect.">
            <a:extLst>
              <a:ext uri="{FF2B5EF4-FFF2-40B4-BE49-F238E27FC236}">
                <a16:creationId xmlns:a16="http://schemas.microsoft.com/office/drawing/2014/main" id="{EAD0E4BD-8637-896A-9933-6EB6276557B2}"/>
              </a:ext>
            </a:extLst>
          </p:cNvPr>
          <p:cNvPicPr>
            <a:picLocks noChangeAspect="1"/>
          </p:cNvPicPr>
          <p:nvPr/>
        </p:nvPicPr>
        <p:blipFill>
          <a:blip r:embed="rId3"/>
          <a:stretch>
            <a:fillRect/>
          </a:stretch>
        </p:blipFill>
        <p:spPr>
          <a:xfrm>
            <a:off x="-1" y="1260"/>
            <a:ext cx="12192001" cy="6855480"/>
          </a:xfrm>
          <a:prstGeom prst="rect">
            <a:avLst/>
          </a:prstGeom>
        </p:spPr>
      </p:pic>
      <p:sp>
        <p:nvSpPr>
          <p:cNvPr id="6" name="TextBox 5">
            <a:extLst>
              <a:ext uri="{FF2B5EF4-FFF2-40B4-BE49-F238E27FC236}">
                <a16:creationId xmlns:a16="http://schemas.microsoft.com/office/drawing/2014/main" id="{086A2415-FD2C-B12F-792B-0F9281B731F0}"/>
              </a:ext>
            </a:extLst>
          </p:cNvPr>
          <p:cNvSpPr txBox="1"/>
          <p:nvPr/>
        </p:nvSpPr>
        <p:spPr>
          <a:xfrm>
            <a:off x="2462668" y="3105834"/>
            <a:ext cx="7266663" cy="646331"/>
          </a:xfrm>
          <a:prstGeom prst="rect">
            <a:avLst/>
          </a:prstGeom>
          <a:noFill/>
        </p:spPr>
        <p:txBody>
          <a:bodyPr wrap="square" rtlCol="0">
            <a:spAutoFit/>
          </a:bodyPr>
          <a:lstStyle/>
          <a:p>
            <a:pPr algn="ctr"/>
            <a:r>
              <a:rPr lang="en-GB" sz="3600" b="1" dirty="0">
                <a:latin typeface="Verdana" panose="020B0604030504040204" pitchFamily="34" charset="0"/>
                <a:ea typeface="Verdana" panose="020B0604030504040204" pitchFamily="34" charset="0"/>
                <a:cs typeface="Verdana" panose="020B0604030504040204" pitchFamily="34" charset="0"/>
              </a:rPr>
              <a:t>AI chatbots</a:t>
            </a:r>
            <a:endParaRPr lang="en-GB" sz="36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35044929"/>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3119D4-4829-465E-A9A2-20175F555F62}"/>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3936534B-492F-E6C5-D6F0-035508B1A057}"/>
              </a:ext>
            </a:extLst>
          </p:cNvPr>
          <p:cNvPicPr>
            <a:picLocks noChangeAspect="1"/>
          </p:cNvPicPr>
          <p:nvPr/>
        </p:nvPicPr>
        <p:blipFill>
          <a:blip r:embed="rId2"/>
          <a:stretch>
            <a:fillRect/>
          </a:stretch>
        </p:blipFill>
        <p:spPr>
          <a:xfrm>
            <a:off x="0" y="1260"/>
            <a:ext cx="12193200" cy="6856154"/>
          </a:xfrm>
          <a:prstGeom prst="rect">
            <a:avLst/>
          </a:prstGeom>
        </p:spPr>
      </p:pic>
      <p:pic>
        <p:nvPicPr>
          <p:cNvPr id="5" name="Picture 4" descr="A black background with a yellow line&#10;&#10;AI-generated content may be incorrect.">
            <a:extLst>
              <a:ext uri="{FF2B5EF4-FFF2-40B4-BE49-F238E27FC236}">
                <a16:creationId xmlns:a16="http://schemas.microsoft.com/office/drawing/2014/main" id="{214ECB1A-61D5-EF8C-3908-A3F008508078}"/>
              </a:ext>
            </a:extLst>
          </p:cNvPr>
          <p:cNvPicPr>
            <a:picLocks noChangeAspect="1"/>
          </p:cNvPicPr>
          <p:nvPr/>
        </p:nvPicPr>
        <p:blipFill>
          <a:blip r:embed="rId3"/>
          <a:srcRect l="62416" t="4729" r="9490" b="83515"/>
          <a:stretch>
            <a:fillRect/>
          </a:stretch>
        </p:blipFill>
        <p:spPr>
          <a:xfrm>
            <a:off x="7609668" y="325464"/>
            <a:ext cx="3425125" cy="805912"/>
          </a:xfrm>
          <a:prstGeom prst="rect">
            <a:avLst/>
          </a:prstGeom>
        </p:spPr>
      </p:pic>
      <p:pic>
        <p:nvPicPr>
          <p:cNvPr id="7" name="Picture 6" descr="A black background with a black square&#10;&#10;AI-generated content may be incorrect.">
            <a:extLst>
              <a:ext uri="{FF2B5EF4-FFF2-40B4-BE49-F238E27FC236}">
                <a16:creationId xmlns:a16="http://schemas.microsoft.com/office/drawing/2014/main" id="{C32C0CDC-28CF-E1EC-10CE-204B03F1ED2B}"/>
              </a:ext>
            </a:extLst>
          </p:cNvPr>
          <p:cNvPicPr>
            <a:picLocks noChangeAspect="1"/>
          </p:cNvPicPr>
          <p:nvPr/>
        </p:nvPicPr>
        <p:blipFill>
          <a:blip r:embed="rId4"/>
          <a:srcRect l="13474" t="16485" r="81822" b="73568"/>
          <a:stretch>
            <a:fillRect/>
          </a:stretch>
        </p:blipFill>
        <p:spPr>
          <a:xfrm>
            <a:off x="1642820" y="1131376"/>
            <a:ext cx="573438" cy="681926"/>
          </a:xfrm>
          <a:prstGeom prst="rect">
            <a:avLst/>
          </a:prstGeom>
        </p:spPr>
      </p:pic>
      <p:sp>
        <p:nvSpPr>
          <p:cNvPr id="8" name="TextBox 7">
            <a:extLst>
              <a:ext uri="{FF2B5EF4-FFF2-40B4-BE49-F238E27FC236}">
                <a16:creationId xmlns:a16="http://schemas.microsoft.com/office/drawing/2014/main" id="{0A01D086-083C-3F98-38CE-531901E5E0FE}"/>
              </a:ext>
            </a:extLst>
          </p:cNvPr>
          <p:cNvSpPr txBox="1"/>
          <p:nvPr/>
        </p:nvSpPr>
        <p:spPr>
          <a:xfrm>
            <a:off x="7865176" y="546568"/>
            <a:ext cx="3078997" cy="361637"/>
          </a:xfrm>
          <a:prstGeom prst="rect">
            <a:avLst/>
          </a:prstGeom>
          <a:noFill/>
        </p:spPr>
        <p:txBody>
          <a:bodyPr wrap="square" rtlCol="0">
            <a:spAutoFit/>
          </a:bodyPr>
          <a:lstStyle/>
          <a:p>
            <a:r>
              <a:rPr lang="en-GB" sz="1730" b="1" dirty="0">
                <a:latin typeface="Verdana" panose="020B0604030504040204" pitchFamily="34" charset="0"/>
                <a:ea typeface="Verdana" panose="020B0604030504040204" pitchFamily="34" charset="0"/>
                <a:cs typeface="Verdana" panose="020B0604030504040204" pitchFamily="34" charset="0"/>
              </a:rPr>
              <a:t>What is an AI chatbot?</a:t>
            </a:r>
          </a:p>
        </p:txBody>
      </p:sp>
      <p:sp>
        <p:nvSpPr>
          <p:cNvPr id="11" name="TextBox 10">
            <a:extLst>
              <a:ext uri="{FF2B5EF4-FFF2-40B4-BE49-F238E27FC236}">
                <a16:creationId xmlns:a16="http://schemas.microsoft.com/office/drawing/2014/main" id="{1AADE804-CCE1-C177-B1F1-D9B6BEC43956}"/>
              </a:ext>
            </a:extLst>
          </p:cNvPr>
          <p:cNvSpPr txBox="1"/>
          <p:nvPr/>
        </p:nvSpPr>
        <p:spPr>
          <a:xfrm>
            <a:off x="2295524" y="1129309"/>
            <a:ext cx="7375249" cy="747897"/>
          </a:xfrm>
          <a:prstGeom prst="rect">
            <a:avLst/>
          </a:prstGeom>
          <a:noFill/>
        </p:spPr>
        <p:txBody>
          <a:bodyPr wrap="square" rtlCol="0">
            <a:spAutoFit/>
          </a:bodyPr>
          <a:lstStyle/>
          <a:p>
            <a:pPr>
              <a:spcBef>
                <a:spcPts val="1200"/>
              </a:spcBef>
            </a:pPr>
            <a:r>
              <a:rPr lang="en-GB" sz="2110" dirty="0">
                <a:latin typeface="Verdana" panose="020B0604030504040204" pitchFamily="34" charset="0"/>
                <a:ea typeface="Verdana" panose="020B0604030504040204" pitchFamily="34" charset="0"/>
                <a:cs typeface="Verdana" panose="020B0604030504040204" pitchFamily="34" charset="0"/>
              </a:rPr>
              <a:t>An AI chatbot is a computer program that you can</a:t>
            </a:r>
            <a:br>
              <a:rPr lang="en-GB" sz="2110" dirty="0">
                <a:latin typeface="Verdana" panose="020B0604030504040204" pitchFamily="34" charset="0"/>
                <a:ea typeface="Verdana" panose="020B0604030504040204" pitchFamily="34" charset="0"/>
                <a:cs typeface="Verdana" panose="020B0604030504040204" pitchFamily="34" charset="0"/>
              </a:rPr>
            </a:br>
            <a:r>
              <a:rPr lang="en-GB" sz="2110" dirty="0">
                <a:latin typeface="Verdana" panose="020B0604030504040204" pitchFamily="34" charset="0"/>
                <a:ea typeface="Verdana" panose="020B0604030504040204" pitchFamily="34" charset="0"/>
                <a:cs typeface="Verdana" panose="020B0604030504040204" pitchFamily="34" charset="0"/>
              </a:rPr>
              <a:t>talk to. </a:t>
            </a:r>
          </a:p>
        </p:txBody>
      </p:sp>
      <p:sp>
        <p:nvSpPr>
          <p:cNvPr id="12" name="TextBox 11">
            <a:extLst>
              <a:ext uri="{FF2B5EF4-FFF2-40B4-BE49-F238E27FC236}">
                <a16:creationId xmlns:a16="http://schemas.microsoft.com/office/drawing/2014/main" id="{D415C181-A6B0-AC02-33C4-DF81A65EBC4D}"/>
              </a:ext>
            </a:extLst>
          </p:cNvPr>
          <p:cNvSpPr txBox="1"/>
          <p:nvPr/>
        </p:nvSpPr>
        <p:spPr>
          <a:xfrm>
            <a:off x="2285585" y="1815109"/>
            <a:ext cx="7752937" cy="747897"/>
          </a:xfrm>
          <a:prstGeom prst="rect">
            <a:avLst/>
          </a:prstGeom>
          <a:noFill/>
        </p:spPr>
        <p:txBody>
          <a:bodyPr wrap="square" rtlCol="0">
            <a:spAutoFit/>
          </a:bodyPr>
          <a:lstStyle/>
          <a:p>
            <a:pPr>
              <a:spcBef>
                <a:spcPts val="1200"/>
              </a:spcBef>
            </a:pPr>
            <a:r>
              <a:rPr lang="en-GB" sz="2110" dirty="0">
                <a:latin typeface="Verdana" panose="020B0604030504040204" pitchFamily="34" charset="0"/>
                <a:ea typeface="Verdana" panose="020B0604030504040204" pitchFamily="34" charset="0"/>
                <a:cs typeface="Verdana" panose="020B0604030504040204" pitchFamily="34" charset="0"/>
              </a:rPr>
              <a:t>It uses artificial intelligence to respond to what you say in a personalised way. </a:t>
            </a:r>
          </a:p>
        </p:txBody>
      </p:sp>
      <p:sp>
        <p:nvSpPr>
          <p:cNvPr id="13" name="TextBox 12">
            <a:extLst>
              <a:ext uri="{FF2B5EF4-FFF2-40B4-BE49-F238E27FC236}">
                <a16:creationId xmlns:a16="http://schemas.microsoft.com/office/drawing/2014/main" id="{AE98BE40-0DC9-EAFD-7BE5-BDEA91B3E45F}"/>
              </a:ext>
            </a:extLst>
          </p:cNvPr>
          <p:cNvSpPr txBox="1"/>
          <p:nvPr/>
        </p:nvSpPr>
        <p:spPr>
          <a:xfrm>
            <a:off x="2295524" y="2530726"/>
            <a:ext cx="7375249" cy="747897"/>
          </a:xfrm>
          <a:prstGeom prst="rect">
            <a:avLst/>
          </a:prstGeom>
          <a:noFill/>
        </p:spPr>
        <p:txBody>
          <a:bodyPr wrap="square" rtlCol="0">
            <a:spAutoFit/>
          </a:bodyPr>
          <a:lstStyle/>
          <a:p>
            <a:pPr>
              <a:spcBef>
                <a:spcPts val="1200"/>
              </a:spcBef>
            </a:pPr>
            <a:r>
              <a:rPr lang="en-GB" sz="2110" dirty="0">
                <a:latin typeface="Verdana" panose="020B0604030504040204" pitchFamily="34" charset="0"/>
                <a:ea typeface="Verdana" panose="020B0604030504040204" pitchFamily="34" charset="0"/>
                <a:cs typeface="Verdana" panose="020B0604030504040204" pitchFamily="34" charset="0"/>
              </a:rPr>
              <a:t>You might find chatbots in lots of different places like apps, games and websites.</a:t>
            </a:r>
          </a:p>
        </p:txBody>
      </p:sp>
      <p:sp>
        <p:nvSpPr>
          <p:cNvPr id="14" name="TextBox 13">
            <a:extLst>
              <a:ext uri="{FF2B5EF4-FFF2-40B4-BE49-F238E27FC236}">
                <a16:creationId xmlns:a16="http://schemas.microsoft.com/office/drawing/2014/main" id="{71FFB97E-EBA4-BF0C-5B1D-A75E8F98B4C1}"/>
              </a:ext>
            </a:extLst>
          </p:cNvPr>
          <p:cNvSpPr txBox="1"/>
          <p:nvPr/>
        </p:nvSpPr>
        <p:spPr>
          <a:xfrm>
            <a:off x="2295524" y="3276161"/>
            <a:ext cx="7375249" cy="747897"/>
          </a:xfrm>
          <a:prstGeom prst="rect">
            <a:avLst/>
          </a:prstGeom>
          <a:noFill/>
        </p:spPr>
        <p:txBody>
          <a:bodyPr wrap="square" rtlCol="0">
            <a:spAutoFit/>
          </a:bodyPr>
          <a:lstStyle/>
          <a:p>
            <a:pPr>
              <a:spcBef>
                <a:spcPts val="1200"/>
              </a:spcBef>
            </a:pPr>
            <a:r>
              <a:rPr lang="en-GB" sz="2110" dirty="0">
                <a:latin typeface="Verdana" panose="020B0604030504040204" pitchFamily="34" charset="0"/>
                <a:ea typeface="Verdana" panose="020B0604030504040204" pitchFamily="34" charset="0"/>
                <a:cs typeface="Verdana" panose="020B0604030504040204" pitchFamily="34" charset="0"/>
              </a:rPr>
              <a:t>Chatbots use AI to respond in a realistic way that sounds like a human.</a:t>
            </a:r>
          </a:p>
        </p:txBody>
      </p:sp>
      <p:sp>
        <p:nvSpPr>
          <p:cNvPr id="15" name="TextBox 14">
            <a:extLst>
              <a:ext uri="{FF2B5EF4-FFF2-40B4-BE49-F238E27FC236}">
                <a16:creationId xmlns:a16="http://schemas.microsoft.com/office/drawing/2014/main" id="{C5239786-CF3B-4227-40B4-A76E0390D844}"/>
              </a:ext>
            </a:extLst>
          </p:cNvPr>
          <p:cNvSpPr txBox="1"/>
          <p:nvPr/>
        </p:nvSpPr>
        <p:spPr>
          <a:xfrm>
            <a:off x="2295524" y="3991778"/>
            <a:ext cx="7375249" cy="1075679"/>
          </a:xfrm>
          <a:prstGeom prst="rect">
            <a:avLst/>
          </a:prstGeom>
          <a:noFill/>
        </p:spPr>
        <p:txBody>
          <a:bodyPr wrap="square" rtlCol="0">
            <a:spAutoFit/>
          </a:bodyPr>
          <a:lstStyle/>
          <a:p>
            <a:pPr>
              <a:spcBef>
                <a:spcPts val="1200"/>
              </a:spcBef>
            </a:pPr>
            <a:r>
              <a:rPr lang="en-GB" sz="2110" dirty="0">
                <a:latin typeface="Verdana" panose="020B0604030504040204" pitchFamily="34" charset="0"/>
                <a:ea typeface="Verdana" panose="020B0604030504040204" pitchFamily="34" charset="0"/>
                <a:cs typeface="Verdana" panose="020B0604030504040204" pitchFamily="34" charset="0"/>
              </a:rPr>
              <a:t>Some might even seem like they have a personality, emotions or can remember what you’ve talked about before.</a:t>
            </a:r>
          </a:p>
        </p:txBody>
      </p:sp>
      <p:sp>
        <p:nvSpPr>
          <p:cNvPr id="16" name="TextBox 15">
            <a:extLst>
              <a:ext uri="{FF2B5EF4-FFF2-40B4-BE49-F238E27FC236}">
                <a16:creationId xmlns:a16="http://schemas.microsoft.com/office/drawing/2014/main" id="{9EB44866-2A16-C55A-FCF2-A22E15BD7700}"/>
              </a:ext>
            </a:extLst>
          </p:cNvPr>
          <p:cNvSpPr txBox="1"/>
          <p:nvPr/>
        </p:nvSpPr>
        <p:spPr>
          <a:xfrm>
            <a:off x="2295524" y="4995630"/>
            <a:ext cx="7742998" cy="1075679"/>
          </a:xfrm>
          <a:prstGeom prst="rect">
            <a:avLst/>
          </a:prstGeom>
          <a:noFill/>
        </p:spPr>
        <p:txBody>
          <a:bodyPr wrap="square" rtlCol="0">
            <a:spAutoFit/>
          </a:bodyPr>
          <a:lstStyle/>
          <a:p>
            <a:pPr>
              <a:spcBef>
                <a:spcPts val="1200"/>
              </a:spcBef>
            </a:pPr>
            <a:r>
              <a:rPr lang="en-GB" sz="2110" dirty="0">
                <a:latin typeface="Verdana" panose="020B0604030504040204" pitchFamily="34" charset="0"/>
                <a:ea typeface="Verdana" panose="020B0604030504040204" pitchFamily="34" charset="0"/>
                <a:cs typeface="Verdana" panose="020B0604030504040204" pitchFamily="34" charset="0"/>
              </a:rPr>
              <a:t>Some chatbots can be personalised to look and behave a certain way. They can feel like a friend or someone you know, but that is just how they are designed.</a:t>
            </a:r>
          </a:p>
        </p:txBody>
      </p:sp>
    </p:spTree>
    <p:extLst>
      <p:ext uri="{BB962C8B-B14F-4D97-AF65-F5344CB8AC3E}">
        <p14:creationId xmlns:p14="http://schemas.microsoft.com/office/powerpoint/2010/main" val="266938112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F32CA4-E7FF-7849-4285-758D46E1A0B0}"/>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F31527DF-5FE4-0604-C8A2-233203324DB1}"/>
              </a:ext>
            </a:extLst>
          </p:cNvPr>
          <p:cNvPicPr>
            <a:picLocks noChangeAspect="1"/>
          </p:cNvPicPr>
          <p:nvPr/>
        </p:nvPicPr>
        <p:blipFill>
          <a:blip r:embed="rId2"/>
          <a:stretch>
            <a:fillRect/>
          </a:stretch>
        </p:blipFill>
        <p:spPr>
          <a:xfrm>
            <a:off x="0" y="1260"/>
            <a:ext cx="12193200" cy="6856154"/>
          </a:xfrm>
          <a:prstGeom prst="rect">
            <a:avLst/>
          </a:prstGeom>
        </p:spPr>
      </p:pic>
      <p:pic>
        <p:nvPicPr>
          <p:cNvPr id="8" name="Picture 7" descr="A group of people in a row&#10;&#10;AI-generated content may be incorrect.">
            <a:extLst>
              <a:ext uri="{FF2B5EF4-FFF2-40B4-BE49-F238E27FC236}">
                <a16:creationId xmlns:a16="http://schemas.microsoft.com/office/drawing/2014/main" id="{8BAFEAB4-4B78-8C4C-406E-C41A00AA0AFF}"/>
              </a:ext>
            </a:extLst>
          </p:cNvPr>
          <p:cNvPicPr>
            <a:picLocks noChangeAspect="1"/>
          </p:cNvPicPr>
          <p:nvPr/>
        </p:nvPicPr>
        <p:blipFill>
          <a:blip r:embed="rId3"/>
          <a:srcRect l="8009" t="52205" r="76610" b="9589"/>
          <a:stretch>
            <a:fillRect/>
          </a:stretch>
        </p:blipFill>
        <p:spPr>
          <a:xfrm>
            <a:off x="976394" y="3580108"/>
            <a:ext cx="1875296" cy="2619214"/>
          </a:xfrm>
          <a:prstGeom prst="rect">
            <a:avLst/>
          </a:prstGeom>
        </p:spPr>
      </p:pic>
      <p:pic>
        <p:nvPicPr>
          <p:cNvPr id="9" name="Picture 8" descr="A group of people in a row&#10;&#10;AI-generated content may be incorrect.">
            <a:extLst>
              <a:ext uri="{FF2B5EF4-FFF2-40B4-BE49-F238E27FC236}">
                <a16:creationId xmlns:a16="http://schemas.microsoft.com/office/drawing/2014/main" id="{F8E40AF8-4DF3-E65A-46FC-198DB5107AA6}"/>
              </a:ext>
            </a:extLst>
          </p:cNvPr>
          <p:cNvPicPr>
            <a:picLocks noChangeAspect="1"/>
          </p:cNvPicPr>
          <p:nvPr/>
        </p:nvPicPr>
        <p:blipFill>
          <a:blip r:embed="rId3"/>
          <a:srcRect l="24789" t="52205" r="58559" b="9589"/>
          <a:stretch>
            <a:fillRect/>
          </a:stretch>
        </p:blipFill>
        <p:spPr>
          <a:xfrm>
            <a:off x="3022169" y="3580108"/>
            <a:ext cx="2030279" cy="2619214"/>
          </a:xfrm>
          <a:prstGeom prst="rect">
            <a:avLst/>
          </a:prstGeom>
        </p:spPr>
      </p:pic>
      <p:pic>
        <p:nvPicPr>
          <p:cNvPr id="10" name="Picture 9" descr="A group of people in a row&#10;&#10;AI-generated content may be incorrect.">
            <a:extLst>
              <a:ext uri="{FF2B5EF4-FFF2-40B4-BE49-F238E27FC236}">
                <a16:creationId xmlns:a16="http://schemas.microsoft.com/office/drawing/2014/main" id="{7A253712-C7FE-4F3D-3BC0-14B0C7220118}"/>
              </a:ext>
            </a:extLst>
          </p:cNvPr>
          <p:cNvPicPr>
            <a:picLocks noChangeAspect="1"/>
          </p:cNvPicPr>
          <p:nvPr/>
        </p:nvPicPr>
        <p:blipFill>
          <a:blip r:embed="rId3"/>
          <a:srcRect l="41441" t="52205" r="40508" b="9589"/>
          <a:stretch>
            <a:fillRect/>
          </a:stretch>
        </p:blipFill>
        <p:spPr>
          <a:xfrm>
            <a:off x="5052448" y="3580108"/>
            <a:ext cx="2200759" cy="2619214"/>
          </a:xfrm>
          <a:prstGeom prst="rect">
            <a:avLst/>
          </a:prstGeom>
        </p:spPr>
      </p:pic>
      <p:pic>
        <p:nvPicPr>
          <p:cNvPr id="11" name="Picture 10" descr="A group of people in a row&#10;&#10;AI-generated content may be incorrect.">
            <a:extLst>
              <a:ext uri="{FF2B5EF4-FFF2-40B4-BE49-F238E27FC236}">
                <a16:creationId xmlns:a16="http://schemas.microsoft.com/office/drawing/2014/main" id="{AAF30EB0-C2CA-2AF0-F7E4-2F23AC475A86}"/>
              </a:ext>
            </a:extLst>
          </p:cNvPr>
          <p:cNvPicPr>
            <a:picLocks noChangeAspect="1"/>
          </p:cNvPicPr>
          <p:nvPr/>
        </p:nvPicPr>
        <p:blipFill>
          <a:blip r:embed="rId3"/>
          <a:srcRect l="59492" t="52205" r="22457" b="9589"/>
          <a:stretch>
            <a:fillRect/>
          </a:stretch>
        </p:blipFill>
        <p:spPr>
          <a:xfrm>
            <a:off x="7253207" y="3580108"/>
            <a:ext cx="2200759" cy="2619214"/>
          </a:xfrm>
          <a:prstGeom prst="rect">
            <a:avLst/>
          </a:prstGeom>
        </p:spPr>
      </p:pic>
      <p:pic>
        <p:nvPicPr>
          <p:cNvPr id="12" name="Picture 11" descr="A group of people in a row&#10;&#10;AI-generated content may be incorrect.">
            <a:extLst>
              <a:ext uri="{FF2B5EF4-FFF2-40B4-BE49-F238E27FC236}">
                <a16:creationId xmlns:a16="http://schemas.microsoft.com/office/drawing/2014/main" id="{217B6613-B51B-B0B0-A1C1-851187D6C229}"/>
              </a:ext>
            </a:extLst>
          </p:cNvPr>
          <p:cNvPicPr>
            <a:picLocks noChangeAspect="1"/>
          </p:cNvPicPr>
          <p:nvPr/>
        </p:nvPicPr>
        <p:blipFill>
          <a:blip r:embed="rId3"/>
          <a:srcRect l="77543" t="52205" r="7330" b="9589"/>
          <a:stretch>
            <a:fillRect/>
          </a:stretch>
        </p:blipFill>
        <p:spPr>
          <a:xfrm>
            <a:off x="9453966" y="3580108"/>
            <a:ext cx="1844298" cy="2619214"/>
          </a:xfrm>
          <a:prstGeom prst="rect">
            <a:avLst/>
          </a:prstGeom>
        </p:spPr>
      </p:pic>
      <p:pic>
        <p:nvPicPr>
          <p:cNvPr id="14" name="Picture 13">
            <a:extLst>
              <a:ext uri="{FF2B5EF4-FFF2-40B4-BE49-F238E27FC236}">
                <a16:creationId xmlns:a16="http://schemas.microsoft.com/office/drawing/2014/main" id="{1C9A7D8A-6675-C17E-4BC1-022AE68A08C6}"/>
              </a:ext>
            </a:extLst>
          </p:cNvPr>
          <p:cNvPicPr>
            <a:picLocks noChangeAspect="1"/>
          </p:cNvPicPr>
          <p:nvPr/>
        </p:nvPicPr>
        <p:blipFill>
          <a:blip r:embed="rId4"/>
          <a:srcRect l="1398" t="27562" r="76610" b="47796"/>
          <a:stretch>
            <a:fillRect/>
          </a:stretch>
        </p:blipFill>
        <p:spPr>
          <a:xfrm>
            <a:off x="170482" y="1890792"/>
            <a:ext cx="2681208" cy="1689315"/>
          </a:xfrm>
          <a:prstGeom prst="rect">
            <a:avLst/>
          </a:prstGeom>
        </p:spPr>
      </p:pic>
      <p:pic>
        <p:nvPicPr>
          <p:cNvPr id="15" name="Picture 14">
            <a:extLst>
              <a:ext uri="{FF2B5EF4-FFF2-40B4-BE49-F238E27FC236}">
                <a16:creationId xmlns:a16="http://schemas.microsoft.com/office/drawing/2014/main" id="{93845937-4FEE-5FD0-3D54-720AA613D585}"/>
              </a:ext>
            </a:extLst>
          </p:cNvPr>
          <p:cNvPicPr>
            <a:picLocks noChangeAspect="1"/>
          </p:cNvPicPr>
          <p:nvPr/>
        </p:nvPicPr>
        <p:blipFill>
          <a:blip r:embed="rId4"/>
          <a:srcRect l="76144" t="27562" r="1737" b="47796"/>
          <a:stretch>
            <a:fillRect/>
          </a:stretch>
        </p:blipFill>
        <p:spPr>
          <a:xfrm>
            <a:off x="9283486" y="1890791"/>
            <a:ext cx="2696703" cy="1689315"/>
          </a:xfrm>
          <a:prstGeom prst="rect">
            <a:avLst/>
          </a:prstGeom>
        </p:spPr>
      </p:pic>
      <p:pic>
        <p:nvPicPr>
          <p:cNvPr id="16" name="Picture 15">
            <a:extLst>
              <a:ext uri="{FF2B5EF4-FFF2-40B4-BE49-F238E27FC236}">
                <a16:creationId xmlns:a16="http://schemas.microsoft.com/office/drawing/2014/main" id="{02658D60-5880-DAE5-EB17-4A32B3618DA1}"/>
              </a:ext>
            </a:extLst>
          </p:cNvPr>
          <p:cNvPicPr>
            <a:picLocks noChangeAspect="1"/>
          </p:cNvPicPr>
          <p:nvPr/>
        </p:nvPicPr>
        <p:blipFill>
          <a:blip r:embed="rId4"/>
          <a:srcRect l="39026" t="27562" r="39364" b="47796"/>
          <a:stretch>
            <a:fillRect/>
          </a:stretch>
        </p:blipFill>
        <p:spPr>
          <a:xfrm>
            <a:off x="4757980" y="1890790"/>
            <a:ext cx="2634712" cy="1689315"/>
          </a:xfrm>
          <a:prstGeom prst="rect">
            <a:avLst/>
          </a:prstGeom>
        </p:spPr>
      </p:pic>
      <p:pic>
        <p:nvPicPr>
          <p:cNvPr id="18" name="Picture 17">
            <a:extLst>
              <a:ext uri="{FF2B5EF4-FFF2-40B4-BE49-F238E27FC236}">
                <a16:creationId xmlns:a16="http://schemas.microsoft.com/office/drawing/2014/main" id="{9B0A7BD2-0068-457F-B99C-45C451BFEC0D}"/>
              </a:ext>
            </a:extLst>
          </p:cNvPr>
          <p:cNvPicPr>
            <a:picLocks noChangeAspect="1"/>
          </p:cNvPicPr>
          <p:nvPr/>
        </p:nvPicPr>
        <p:blipFill>
          <a:blip r:embed="rId5"/>
          <a:srcRect l="20085" t="22363" r="57923" b="41901"/>
          <a:stretch>
            <a:fillRect/>
          </a:stretch>
        </p:blipFill>
        <p:spPr>
          <a:xfrm>
            <a:off x="2448732" y="1534331"/>
            <a:ext cx="2681206" cy="2449839"/>
          </a:xfrm>
          <a:prstGeom prst="rect">
            <a:avLst/>
          </a:prstGeom>
        </p:spPr>
      </p:pic>
      <p:pic>
        <p:nvPicPr>
          <p:cNvPr id="19" name="Picture 18">
            <a:extLst>
              <a:ext uri="{FF2B5EF4-FFF2-40B4-BE49-F238E27FC236}">
                <a16:creationId xmlns:a16="http://schemas.microsoft.com/office/drawing/2014/main" id="{8788A518-51D1-232B-4748-611C7BDB835E}"/>
              </a:ext>
            </a:extLst>
          </p:cNvPr>
          <p:cNvPicPr>
            <a:picLocks noChangeAspect="1"/>
          </p:cNvPicPr>
          <p:nvPr/>
        </p:nvPicPr>
        <p:blipFill>
          <a:blip r:embed="rId5"/>
          <a:srcRect l="57712" t="22363" r="20677" b="43952"/>
          <a:stretch>
            <a:fillRect/>
          </a:stretch>
        </p:blipFill>
        <p:spPr>
          <a:xfrm>
            <a:off x="7036228" y="1534332"/>
            <a:ext cx="2634713" cy="2309248"/>
          </a:xfrm>
          <a:prstGeom prst="rect">
            <a:avLst/>
          </a:prstGeom>
        </p:spPr>
      </p:pic>
      <p:sp>
        <p:nvSpPr>
          <p:cNvPr id="25" name="TextBox 24">
            <a:extLst>
              <a:ext uri="{FF2B5EF4-FFF2-40B4-BE49-F238E27FC236}">
                <a16:creationId xmlns:a16="http://schemas.microsoft.com/office/drawing/2014/main" id="{F77C3851-F7D8-C8FB-9852-49DFC7A9B75E}"/>
              </a:ext>
            </a:extLst>
          </p:cNvPr>
          <p:cNvSpPr txBox="1"/>
          <p:nvPr/>
        </p:nvSpPr>
        <p:spPr>
          <a:xfrm>
            <a:off x="-2242" y="951257"/>
            <a:ext cx="12194242" cy="417037"/>
          </a:xfrm>
          <a:prstGeom prst="rect">
            <a:avLst/>
          </a:prstGeom>
          <a:noFill/>
        </p:spPr>
        <p:txBody>
          <a:bodyPr wrap="square" rtlCol="0">
            <a:spAutoFit/>
          </a:bodyPr>
          <a:lstStyle/>
          <a:p>
            <a:pPr algn="ctr">
              <a:spcBef>
                <a:spcPts val="1200"/>
              </a:spcBef>
            </a:pPr>
            <a:r>
              <a:rPr lang="en-GB" sz="2110" b="1" dirty="0">
                <a:latin typeface="Verdana" panose="020B0604030504040204" pitchFamily="34" charset="0"/>
                <a:ea typeface="Verdana" panose="020B0604030504040204" pitchFamily="34" charset="0"/>
                <a:cs typeface="Verdana" panose="020B0604030504040204" pitchFamily="34" charset="0"/>
              </a:rPr>
              <a:t>People might use AI chatbots for a variety of reasons</a:t>
            </a:r>
          </a:p>
        </p:txBody>
      </p:sp>
      <p:sp>
        <p:nvSpPr>
          <p:cNvPr id="26" name="TextBox 25">
            <a:extLst>
              <a:ext uri="{FF2B5EF4-FFF2-40B4-BE49-F238E27FC236}">
                <a16:creationId xmlns:a16="http://schemas.microsoft.com/office/drawing/2014/main" id="{5F93BC0F-D78E-E4A3-129F-78F24C34103D}"/>
              </a:ext>
            </a:extLst>
          </p:cNvPr>
          <p:cNvSpPr txBox="1"/>
          <p:nvPr/>
        </p:nvSpPr>
        <p:spPr>
          <a:xfrm>
            <a:off x="457009" y="2226980"/>
            <a:ext cx="2081445" cy="830997"/>
          </a:xfrm>
          <a:prstGeom prst="rect">
            <a:avLst/>
          </a:prstGeom>
          <a:noFill/>
        </p:spPr>
        <p:txBody>
          <a:bodyPr wrap="square" rtlCol="0">
            <a:spAutoFit/>
          </a:bodyPr>
          <a:lstStyle/>
          <a:p>
            <a:pPr algn="ctr">
              <a:spcBef>
                <a:spcPts val="1200"/>
              </a:spcBef>
            </a:pPr>
            <a:r>
              <a:rPr lang="en-GB" sz="1590" dirty="0">
                <a:latin typeface="Verdana" panose="020B0604030504040204" pitchFamily="34" charset="0"/>
                <a:ea typeface="Verdana" panose="020B0604030504040204" pitchFamily="34" charset="0"/>
                <a:cs typeface="Verdana" panose="020B0604030504040204" pitchFamily="34" charset="0"/>
              </a:rPr>
              <a:t>AI chatbots help me by answering questions</a:t>
            </a:r>
          </a:p>
        </p:txBody>
      </p:sp>
      <p:sp>
        <p:nvSpPr>
          <p:cNvPr id="27" name="TextBox 26">
            <a:extLst>
              <a:ext uri="{FF2B5EF4-FFF2-40B4-BE49-F238E27FC236}">
                <a16:creationId xmlns:a16="http://schemas.microsoft.com/office/drawing/2014/main" id="{D5220323-7AF0-16AE-CEBD-D0A7642450BA}"/>
              </a:ext>
            </a:extLst>
          </p:cNvPr>
          <p:cNvSpPr txBox="1"/>
          <p:nvPr/>
        </p:nvSpPr>
        <p:spPr>
          <a:xfrm>
            <a:off x="2580168" y="1868573"/>
            <a:ext cx="2426468" cy="1560427"/>
          </a:xfrm>
          <a:prstGeom prst="rect">
            <a:avLst/>
          </a:prstGeom>
          <a:noFill/>
        </p:spPr>
        <p:txBody>
          <a:bodyPr wrap="square" rtlCol="0">
            <a:spAutoFit/>
          </a:bodyPr>
          <a:lstStyle/>
          <a:p>
            <a:pPr algn="ctr">
              <a:spcBef>
                <a:spcPts val="1200"/>
              </a:spcBef>
            </a:pPr>
            <a:r>
              <a:rPr lang="en-GB" sz="1590" dirty="0">
                <a:latin typeface="Verdana" panose="020B0604030504040204" pitchFamily="34" charset="0"/>
                <a:ea typeface="Verdana" panose="020B0604030504040204" pitchFamily="34" charset="0"/>
                <a:cs typeface="Verdana" panose="020B0604030504040204" pitchFamily="34" charset="0"/>
              </a:rPr>
              <a:t>I talked to an AI chatbot about </a:t>
            </a:r>
            <a:br>
              <a:rPr lang="en-GB" sz="1590" dirty="0">
                <a:latin typeface="Verdana" panose="020B0604030504040204" pitchFamily="34" charset="0"/>
                <a:ea typeface="Verdana" panose="020B0604030504040204" pitchFamily="34" charset="0"/>
                <a:cs typeface="Verdana" panose="020B0604030504040204" pitchFamily="34" charset="0"/>
              </a:rPr>
            </a:br>
            <a:r>
              <a:rPr lang="en-GB" sz="1590" dirty="0">
                <a:latin typeface="Verdana" panose="020B0604030504040204" pitchFamily="34" charset="0"/>
                <a:ea typeface="Verdana" panose="020B0604030504040204" pitchFamily="34" charset="0"/>
                <a:cs typeface="Verdana" panose="020B0604030504040204" pitchFamily="34" charset="0"/>
              </a:rPr>
              <a:t>my favourite book </a:t>
            </a:r>
            <a:br>
              <a:rPr lang="en-GB" sz="1590" dirty="0">
                <a:latin typeface="Verdana" panose="020B0604030504040204" pitchFamily="34" charset="0"/>
                <a:ea typeface="Verdana" panose="020B0604030504040204" pitchFamily="34" charset="0"/>
                <a:cs typeface="Verdana" panose="020B0604030504040204" pitchFamily="34" charset="0"/>
              </a:rPr>
            </a:br>
            <a:r>
              <a:rPr lang="en-GB" sz="1590" dirty="0">
                <a:latin typeface="Verdana" panose="020B0604030504040204" pitchFamily="34" charset="0"/>
                <a:ea typeface="Verdana" panose="020B0604030504040204" pitchFamily="34" charset="0"/>
                <a:cs typeface="Verdana" panose="020B0604030504040204" pitchFamily="34" charset="0"/>
              </a:rPr>
              <a:t>and it recommended other books I </a:t>
            </a:r>
            <a:br>
              <a:rPr lang="en-GB" sz="1590" dirty="0">
                <a:latin typeface="Verdana" panose="020B0604030504040204" pitchFamily="34" charset="0"/>
                <a:ea typeface="Verdana" panose="020B0604030504040204" pitchFamily="34" charset="0"/>
                <a:cs typeface="Verdana" panose="020B0604030504040204" pitchFamily="34" charset="0"/>
              </a:rPr>
            </a:br>
            <a:r>
              <a:rPr lang="en-GB" sz="1590" dirty="0">
                <a:latin typeface="Verdana" panose="020B0604030504040204" pitchFamily="34" charset="0"/>
                <a:ea typeface="Verdana" panose="020B0604030504040204" pitchFamily="34" charset="0"/>
                <a:cs typeface="Verdana" panose="020B0604030504040204" pitchFamily="34" charset="0"/>
              </a:rPr>
              <a:t>would like</a:t>
            </a:r>
          </a:p>
        </p:txBody>
      </p:sp>
      <p:sp>
        <p:nvSpPr>
          <p:cNvPr id="28" name="TextBox 27">
            <a:extLst>
              <a:ext uri="{FF2B5EF4-FFF2-40B4-BE49-F238E27FC236}">
                <a16:creationId xmlns:a16="http://schemas.microsoft.com/office/drawing/2014/main" id="{5074C6E4-7FF1-83AE-F26C-D9A9F4495FFF}"/>
              </a:ext>
            </a:extLst>
          </p:cNvPr>
          <p:cNvSpPr txBox="1"/>
          <p:nvPr/>
        </p:nvSpPr>
        <p:spPr>
          <a:xfrm>
            <a:off x="4869849" y="2268068"/>
            <a:ext cx="2426468" cy="826380"/>
          </a:xfrm>
          <a:prstGeom prst="rect">
            <a:avLst/>
          </a:prstGeom>
          <a:noFill/>
        </p:spPr>
        <p:txBody>
          <a:bodyPr wrap="square" rtlCol="0">
            <a:spAutoFit/>
          </a:bodyPr>
          <a:lstStyle/>
          <a:p>
            <a:pPr algn="ctr">
              <a:spcBef>
                <a:spcPts val="1200"/>
              </a:spcBef>
            </a:pPr>
            <a:r>
              <a:rPr lang="en-GB" sz="1590" dirty="0">
                <a:latin typeface="Verdana" panose="020B0604030504040204" pitchFamily="34" charset="0"/>
                <a:ea typeface="Verdana" panose="020B0604030504040204" pitchFamily="34" charset="0"/>
                <a:cs typeface="Verdana" panose="020B0604030504040204" pitchFamily="34" charset="0"/>
              </a:rPr>
              <a:t>I got a chatbot to </a:t>
            </a:r>
            <a:br>
              <a:rPr lang="en-GB" sz="1590" dirty="0">
                <a:latin typeface="Verdana" panose="020B0604030504040204" pitchFamily="34" charset="0"/>
                <a:ea typeface="Verdana" panose="020B0604030504040204" pitchFamily="34" charset="0"/>
                <a:cs typeface="Verdana" panose="020B0604030504040204" pitchFamily="34" charset="0"/>
              </a:rPr>
            </a:br>
            <a:r>
              <a:rPr lang="en-GB" sz="1590" dirty="0">
                <a:latin typeface="Verdana" panose="020B0604030504040204" pitchFamily="34" charset="0"/>
                <a:ea typeface="Verdana" panose="020B0604030504040204" pitchFamily="34" charset="0"/>
                <a:cs typeface="Verdana" panose="020B0604030504040204" pitchFamily="34" charset="0"/>
              </a:rPr>
              <a:t>test me on my </a:t>
            </a:r>
            <a:br>
              <a:rPr lang="en-GB" sz="1590" dirty="0">
                <a:latin typeface="Verdana" panose="020B0604030504040204" pitchFamily="34" charset="0"/>
                <a:ea typeface="Verdana" panose="020B0604030504040204" pitchFamily="34" charset="0"/>
                <a:cs typeface="Verdana" panose="020B0604030504040204" pitchFamily="34" charset="0"/>
              </a:rPr>
            </a:br>
            <a:r>
              <a:rPr lang="en-GB" sz="1590" dirty="0">
                <a:latin typeface="Verdana" panose="020B0604030504040204" pitchFamily="34" charset="0"/>
                <a:ea typeface="Verdana" panose="020B0604030504040204" pitchFamily="34" charset="0"/>
                <a:cs typeface="Verdana" panose="020B0604030504040204" pitchFamily="34" charset="0"/>
              </a:rPr>
              <a:t>times tables</a:t>
            </a:r>
          </a:p>
        </p:txBody>
      </p:sp>
      <p:sp>
        <p:nvSpPr>
          <p:cNvPr id="29" name="TextBox 28">
            <a:extLst>
              <a:ext uri="{FF2B5EF4-FFF2-40B4-BE49-F238E27FC236}">
                <a16:creationId xmlns:a16="http://schemas.microsoft.com/office/drawing/2014/main" id="{D0BC373B-5C02-E5C8-D530-0C1441C8ED70}"/>
              </a:ext>
            </a:extLst>
          </p:cNvPr>
          <p:cNvSpPr txBox="1"/>
          <p:nvPr/>
        </p:nvSpPr>
        <p:spPr>
          <a:xfrm>
            <a:off x="7160217" y="2019492"/>
            <a:ext cx="2426468" cy="1315745"/>
          </a:xfrm>
          <a:prstGeom prst="rect">
            <a:avLst/>
          </a:prstGeom>
          <a:noFill/>
        </p:spPr>
        <p:txBody>
          <a:bodyPr wrap="square" rtlCol="0">
            <a:spAutoFit/>
          </a:bodyPr>
          <a:lstStyle/>
          <a:p>
            <a:pPr algn="ctr">
              <a:spcBef>
                <a:spcPts val="1200"/>
              </a:spcBef>
            </a:pPr>
            <a:r>
              <a:rPr lang="en-GB" sz="1590" dirty="0">
                <a:latin typeface="Verdana" panose="020B0604030504040204" pitchFamily="34" charset="0"/>
                <a:ea typeface="Verdana" panose="020B0604030504040204" pitchFamily="34" charset="0"/>
                <a:cs typeface="Verdana" panose="020B0604030504040204" pitchFamily="34" charset="0"/>
              </a:rPr>
              <a:t>A chatbot answered my question </a:t>
            </a:r>
            <a:br>
              <a:rPr lang="en-GB" sz="1590" dirty="0">
                <a:latin typeface="Verdana" panose="020B0604030504040204" pitchFamily="34" charset="0"/>
                <a:ea typeface="Verdana" panose="020B0604030504040204" pitchFamily="34" charset="0"/>
                <a:cs typeface="Verdana" panose="020B0604030504040204" pitchFamily="34" charset="0"/>
              </a:rPr>
            </a:br>
            <a:r>
              <a:rPr lang="en-GB" sz="1590" dirty="0">
                <a:latin typeface="Verdana" panose="020B0604030504040204" pitchFamily="34" charset="0"/>
                <a:ea typeface="Verdana" panose="020B0604030504040204" pitchFamily="34" charset="0"/>
                <a:cs typeface="Verdana" panose="020B0604030504040204" pitchFamily="34" charset="0"/>
              </a:rPr>
              <a:t>when I was stuck with something on </a:t>
            </a:r>
            <a:br>
              <a:rPr lang="en-GB" sz="1590" dirty="0">
                <a:latin typeface="Verdana" panose="020B0604030504040204" pitchFamily="34" charset="0"/>
                <a:ea typeface="Verdana" panose="020B0604030504040204" pitchFamily="34" charset="0"/>
                <a:cs typeface="Verdana" panose="020B0604030504040204" pitchFamily="34" charset="0"/>
              </a:rPr>
            </a:br>
            <a:r>
              <a:rPr lang="en-GB" sz="1590" dirty="0">
                <a:latin typeface="Verdana" panose="020B0604030504040204" pitchFamily="34" charset="0"/>
                <a:ea typeface="Verdana" panose="020B0604030504040204" pitchFamily="34" charset="0"/>
                <a:cs typeface="Verdana" panose="020B0604030504040204" pitchFamily="34" charset="0"/>
              </a:rPr>
              <a:t>an app</a:t>
            </a:r>
          </a:p>
        </p:txBody>
      </p:sp>
      <p:sp>
        <p:nvSpPr>
          <p:cNvPr id="30" name="TextBox 29">
            <a:extLst>
              <a:ext uri="{FF2B5EF4-FFF2-40B4-BE49-F238E27FC236}">
                <a16:creationId xmlns:a16="http://schemas.microsoft.com/office/drawing/2014/main" id="{3C7CA453-EA5A-7F5F-EF7F-5AF8AA0C0CEA}"/>
              </a:ext>
            </a:extLst>
          </p:cNvPr>
          <p:cNvSpPr txBox="1"/>
          <p:nvPr/>
        </p:nvSpPr>
        <p:spPr>
          <a:xfrm>
            <a:off x="9459533" y="2250311"/>
            <a:ext cx="2426468" cy="826380"/>
          </a:xfrm>
          <a:prstGeom prst="rect">
            <a:avLst/>
          </a:prstGeom>
          <a:noFill/>
        </p:spPr>
        <p:txBody>
          <a:bodyPr wrap="square" rtlCol="0">
            <a:spAutoFit/>
          </a:bodyPr>
          <a:lstStyle/>
          <a:p>
            <a:pPr algn="ctr">
              <a:spcBef>
                <a:spcPts val="1200"/>
              </a:spcBef>
            </a:pPr>
            <a:r>
              <a:rPr lang="en-GB" sz="1590" dirty="0">
                <a:latin typeface="Verdana" panose="020B0604030504040204" pitchFamily="34" charset="0"/>
                <a:ea typeface="Verdana" panose="020B0604030504040204" pitchFamily="34" charset="0"/>
                <a:cs typeface="Verdana" panose="020B0604030504040204" pitchFamily="34" charset="0"/>
              </a:rPr>
              <a:t>I practise speaking </a:t>
            </a:r>
            <a:br>
              <a:rPr lang="en-GB" sz="1590" dirty="0">
                <a:latin typeface="Verdana" panose="020B0604030504040204" pitchFamily="34" charset="0"/>
                <a:ea typeface="Verdana" panose="020B0604030504040204" pitchFamily="34" charset="0"/>
                <a:cs typeface="Verdana" panose="020B0604030504040204" pitchFamily="34" charset="0"/>
              </a:rPr>
            </a:br>
            <a:r>
              <a:rPr lang="en-GB" sz="1590" dirty="0">
                <a:latin typeface="Verdana" panose="020B0604030504040204" pitchFamily="34" charset="0"/>
                <a:ea typeface="Verdana" panose="020B0604030504040204" pitchFamily="34" charset="0"/>
                <a:cs typeface="Verdana" panose="020B0604030504040204" pitchFamily="34" charset="0"/>
              </a:rPr>
              <a:t>a different language with an AI chatbot</a:t>
            </a:r>
          </a:p>
        </p:txBody>
      </p:sp>
    </p:spTree>
    <p:extLst>
      <p:ext uri="{BB962C8B-B14F-4D97-AF65-F5344CB8AC3E}">
        <p14:creationId xmlns:p14="http://schemas.microsoft.com/office/powerpoint/2010/main" val="157724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anim calcmode="lin" valueType="num">
                                      <p:cBhvr>
                                        <p:cTn id="8" dur="500" fill="hold"/>
                                        <p:tgtEl>
                                          <p:spTgt spid="26"/>
                                        </p:tgtEl>
                                        <p:attrNameLst>
                                          <p:attrName>ppt_x</p:attrName>
                                        </p:attrNameLst>
                                      </p:cBhvr>
                                      <p:tavLst>
                                        <p:tav tm="0">
                                          <p:val>
                                            <p:strVal val="#ppt_x"/>
                                          </p:val>
                                        </p:tav>
                                        <p:tav tm="100000">
                                          <p:val>
                                            <p:strVal val="#ppt_x"/>
                                          </p:val>
                                        </p:tav>
                                      </p:tavLst>
                                    </p:anim>
                                    <p:anim calcmode="lin" valueType="num">
                                      <p:cBhvr>
                                        <p:cTn id="9" dur="500" fill="hold"/>
                                        <p:tgtEl>
                                          <p:spTgt spid="2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anim calcmode="lin" valueType="num">
                                      <p:cBhvr>
                                        <p:cTn id="13" dur="500" fill="hold"/>
                                        <p:tgtEl>
                                          <p:spTgt spid="14"/>
                                        </p:tgtEl>
                                        <p:attrNameLst>
                                          <p:attrName>ppt_x</p:attrName>
                                        </p:attrNameLst>
                                      </p:cBhvr>
                                      <p:tavLst>
                                        <p:tav tm="0">
                                          <p:val>
                                            <p:strVal val="#ppt_x"/>
                                          </p:val>
                                        </p:tav>
                                        <p:tav tm="100000">
                                          <p:val>
                                            <p:strVal val="#ppt_x"/>
                                          </p:val>
                                        </p:tav>
                                      </p:tavLst>
                                    </p:anim>
                                    <p:anim calcmode="lin" valueType="num">
                                      <p:cBhvr>
                                        <p:cTn id="14" dur="500" fill="hold"/>
                                        <p:tgtEl>
                                          <p:spTgt spid="14"/>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anim calcmode="lin" valueType="num">
                                      <p:cBhvr>
                                        <p:cTn id="19" dur="500" fill="hold"/>
                                        <p:tgtEl>
                                          <p:spTgt spid="18"/>
                                        </p:tgtEl>
                                        <p:attrNameLst>
                                          <p:attrName>ppt_x</p:attrName>
                                        </p:attrNameLst>
                                      </p:cBhvr>
                                      <p:tavLst>
                                        <p:tav tm="0">
                                          <p:val>
                                            <p:strVal val="#ppt_x"/>
                                          </p:val>
                                        </p:tav>
                                        <p:tav tm="100000">
                                          <p:val>
                                            <p:strVal val="#ppt_x"/>
                                          </p:val>
                                        </p:tav>
                                      </p:tavLst>
                                    </p:anim>
                                    <p:anim calcmode="lin" valueType="num">
                                      <p:cBhvr>
                                        <p:cTn id="20" dur="500" fill="hold"/>
                                        <p:tgtEl>
                                          <p:spTgt spid="1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anim calcmode="lin" valueType="num">
                                      <p:cBhvr>
                                        <p:cTn id="24" dur="500" fill="hold"/>
                                        <p:tgtEl>
                                          <p:spTgt spid="27"/>
                                        </p:tgtEl>
                                        <p:attrNameLst>
                                          <p:attrName>ppt_x</p:attrName>
                                        </p:attrNameLst>
                                      </p:cBhvr>
                                      <p:tavLst>
                                        <p:tav tm="0">
                                          <p:val>
                                            <p:strVal val="#ppt_x"/>
                                          </p:val>
                                        </p:tav>
                                        <p:tav tm="100000">
                                          <p:val>
                                            <p:strVal val="#ppt_x"/>
                                          </p:val>
                                        </p:tav>
                                      </p:tavLst>
                                    </p:anim>
                                    <p:anim calcmode="lin" valueType="num">
                                      <p:cBhvr>
                                        <p:cTn id="25" dur="500" fill="hold"/>
                                        <p:tgtEl>
                                          <p:spTgt spid="27"/>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42" presetClass="entr" presetSubtype="0"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anim calcmode="lin" valueType="num">
                                      <p:cBhvr>
                                        <p:cTn id="30" dur="500" fill="hold"/>
                                        <p:tgtEl>
                                          <p:spTgt spid="28"/>
                                        </p:tgtEl>
                                        <p:attrNameLst>
                                          <p:attrName>ppt_x</p:attrName>
                                        </p:attrNameLst>
                                      </p:cBhvr>
                                      <p:tavLst>
                                        <p:tav tm="0">
                                          <p:val>
                                            <p:strVal val="#ppt_x"/>
                                          </p:val>
                                        </p:tav>
                                        <p:tav tm="100000">
                                          <p:val>
                                            <p:strVal val="#ppt_x"/>
                                          </p:val>
                                        </p:tav>
                                      </p:tavLst>
                                    </p:anim>
                                    <p:anim calcmode="lin" valueType="num">
                                      <p:cBhvr>
                                        <p:cTn id="31" dur="500" fill="hold"/>
                                        <p:tgtEl>
                                          <p:spTgt spid="28"/>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anim calcmode="lin" valueType="num">
                                      <p:cBhvr>
                                        <p:cTn id="35" dur="500" fill="hold"/>
                                        <p:tgtEl>
                                          <p:spTgt spid="16"/>
                                        </p:tgtEl>
                                        <p:attrNameLst>
                                          <p:attrName>ppt_x</p:attrName>
                                        </p:attrNameLst>
                                      </p:cBhvr>
                                      <p:tavLst>
                                        <p:tav tm="0">
                                          <p:val>
                                            <p:strVal val="#ppt_x"/>
                                          </p:val>
                                        </p:tav>
                                        <p:tav tm="100000">
                                          <p:val>
                                            <p:strVal val="#ppt_x"/>
                                          </p:val>
                                        </p:tav>
                                      </p:tavLst>
                                    </p:anim>
                                    <p:anim calcmode="lin" valueType="num">
                                      <p:cBhvr>
                                        <p:cTn id="36" dur="500" fill="hold"/>
                                        <p:tgtEl>
                                          <p:spTgt spid="16"/>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42" presetClass="entr" presetSubtype="0"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fade">
                                      <p:cBhvr>
                                        <p:cTn id="40" dur="500"/>
                                        <p:tgtEl>
                                          <p:spTgt spid="29"/>
                                        </p:tgtEl>
                                      </p:cBhvr>
                                    </p:animEffect>
                                    <p:anim calcmode="lin" valueType="num">
                                      <p:cBhvr>
                                        <p:cTn id="41" dur="500" fill="hold"/>
                                        <p:tgtEl>
                                          <p:spTgt spid="29"/>
                                        </p:tgtEl>
                                        <p:attrNameLst>
                                          <p:attrName>ppt_x</p:attrName>
                                        </p:attrNameLst>
                                      </p:cBhvr>
                                      <p:tavLst>
                                        <p:tav tm="0">
                                          <p:val>
                                            <p:strVal val="#ppt_x"/>
                                          </p:val>
                                        </p:tav>
                                        <p:tav tm="100000">
                                          <p:val>
                                            <p:strVal val="#ppt_x"/>
                                          </p:val>
                                        </p:tav>
                                      </p:tavLst>
                                    </p:anim>
                                    <p:anim calcmode="lin" valueType="num">
                                      <p:cBhvr>
                                        <p:cTn id="42" dur="500" fill="hold"/>
                                        <p:tgtEl>
                                          <p:spTgt spid="29"/>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anim calcmode="lin" valueType="num">
                                      <p:cBhvr>
                                        <p:cTn id="46" dur="500" fill="hold"/>
                                        <p:tgtEl>
                                          <p:spTgt spid="19"/>
                                        </p:tgtEl>
                                        <p:attrNameLst>
                                          <p:attrName>ppt_x</p:attrName>
                                        </p:attrNameLst>
                                      </p:cBhvr>
                                      <p:tavLst>
                                        <p:tav tm="0">
                                          <p:val>
                                            <p:strVal val="#ppt_x"/>
                                          </p:val>
                                        </p:tav>
                                        <p:tav tm="100000">
                                          <p:val>
                                            <p:strVal val="#ppt_x"/>
                                          </p:val>
                                        </p:tav>
                                      </p:tavLst>
                                    </p:anim>
                                    <p:anim calcmode="lin" valueType="num">
                                      <p:cBhvr>
                                        <p:cTn id="47" dur="500" fill="hold"/>
                                        <p:tgtEl>
                                          <p:spTgt spid="19"/>
                                        </p:tgtEl>
                                        <p:attrNameLst>
                                          <p:attrName>ppt_y</p:attrName>
                                        </p:attrNameLst>
                                      </p:cBhvr>
                                      <p:tavLst>
                                        <p:tav tm="0">
                                          <p:val>
                                            <p:strVal val="#ppt_y+.1"/>
                                          </p:val>
                                        </p:tav>
                                        <p:tav tm="100000">
                                          <p:val>
                                            <p:strVal val="#ppt_y"/>
                                          </p:val>
                                        </p:tav>
                                      </p:tavLst>
                                    </p:anim>
                                  </p:childTnLst>
                                </p:cTn>
                              </p:par>
                            </p:childTnLst>
                          </p:cTn>
                        </p:par>
                        <p:par>
                          <p:cTn id="48" fill="hold">
                            <p:stCondLst>
                              <p:cond delay="2000"/>
                            </p:stCondLst>
                            <p:childTnLst>
                              <p:par>
                                <p:cTn id="49" presetID="42" presetClass="entr" presetSubtype="0"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500"/>
                                        <p:tgtEl>
                                          <p:spTgt spid="30"/>
                                        </p:tgtEl>
                                      </p:cBhvr>
                                    </p:animEffect>
                                    <p:anim calcmode="lin" valueType="num">
                                      <p:cBhvr>
                                        <p:cTn id="52" dur="500" fill="hold"/>
                                        <p:tgtEl>
                                          <p:spTgt spid="30"/>
                                        </p:tgtEl>
                                        <p:attrNameLst>
                                          <p:attrName>ppt_x</p:attrName>
                                        </p:attrNameLst>
                                      </p:cBhvr>
                                      <p:tavLst>
                                        <p:tav tm="0">
                                          <p:val>
                                            <p:strVal val="#ppt_x"/>
                                          </p:val>
                                        </p:tav>
                                        <p:tav tm="100000">
                                          <p:val>
                                            <p:strVal val="#ppt_x"/>
                                          </p:val>
                                        </p:tav>
                                      </p:tavLst>
                                    </p:anim>
                                    <p:anim calcmode="lin" valueType="num">
                                      <p:cBhvr>
                                        <p:cTn id="53" dur="500" fill="hold"/>
                                        <p:tgtEl>
                                          <p:spTgt spid="30"/>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500"/>
                                        <p:tgtEl>
                                          <p:spTgt spid="15"/>
                                        </p:tgtEl>
                                      </p:cBhvr>
                                    </p:animEffect>
                                    <p:anim calcmode="lin" valueType="num">
                                      <p:cBhvr>
                                        <p:cTn id="57" dur="500" fill="hold"/>
                                        <p:tgtEl>
                                          <p:spTgt spid="15"/>
                                        </p:tgtEl>
                                        <p:attrNameLst>
                                          <p:attrName>ppt_x</p:attrName>
                                        </p:attrNameLst>
                                      </p:cBhvr>
                                      <p:tavLst>
                                        <p:tav tm="0">
                                          <p:val>
                                            <p:strVal val="#ppt_x"/>
                                          </p:val>
                                        </p:tav>
                                        <p:tav tm="100000">
                                          <p:val>
                                            <p:strVal val="#ppt_x"/>
                                          </p:val>
                                        </p:tav>
                                      </p:tavLst>
                                    </p:anim>
                                    <p:anim calcmode="lin" valueType="num">
                                      <p:cBhvr>
                                        <p:cTn id="58"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B68D06-1B4A-10B8-4EE4-E4923E4C8F1C}"/>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06230B59-216F-F205-D4D0-2B24D99845D7}"/>
              </a:ext>
            </a:extLst>
          </p:cNvPr>
          <p:cNvPicPr>
            <a:picLocks noChangeAspect="1"/>
          </p:cNvPicPr>
          <p:nvPr/>
        </p:nvPicPr>
        <p:blipFill>
          <a:blip r:embed="rId2"/>
          <a:stretch>
            <a:fillRect/>
          </a:stretch>
        </p:blipFill>
        <p:spPr>
          <a:xfrm>
            <a:off x="0" y="1260"/>
            <a:ext cx="12193200" cy="6856154"/>
          </a:xfrm>
          <a:prstGeom prst="rect">
            <a:avLst/>
          </a:prstGeom>
        </p:spPr>
      </p:pic>
      <p:pic>
        <p:nvPicPr>
          <p:cNvPr id="8" name="Picture 7" descr="A couple of white rectangular speech bubbles&#10;&#10;AI-generated content may be incorrect.">
            <a:extLst>
              <a:ext uri="{FF2B5EF4-FFF2-40B4-BE49-F238E27FC236}">
                <a16:creationId xmlns:a16="http://schemas.microsoft.com/office/drawing/2014/main" id="{A11D6D4F-EBAC-B1C4-485B-3C17AEB44EDF}"/>
              </a:ext>
            </a:extLst>
          </p:cNvPr>
          <p:cNvPicPr>
            <a:picLocks noChangeAspect="1"/>
          </p:cNvPicPr>
          <p:nvPr/>
        </p:nvPicPr>
        <p:blipFill>
          <a:blip r:embed="rId3"/>
          <a:srcRect l="25424" t="32536" r="52457" b="38979"/>
          <a:stretch>
            <a:fillRect/>
          </a:stretch>
        </p:blipFill>
        <p:spPr>
          <a:xfrm>
            <a:off x="3099661" y="2231756"/>
            <a:ext cx="2696705" cy="1952786"/>
          </a:xfrm>
          <a:prstGeom prst="rect">
            <a:avLst/>
          </a:prstGeom>
        </p:spPr>
      </p:pic>
      <p:pic>
        <p:nvPicPr>
          <p:cNvPr id="9" name="Picture 8" descr="A couple of white rectangular speech bubbles&#10;&#10;AI-generated content may be incorrect.">
            <a:extLst>
              <a:ext uri="{FF2B5EF4-FFF2-40B4-BE49-F238E27FC236}">
                <a16:creationId xmlns:a16="http://schemas.microsoft.com/office/drawing/2014/main" id="{9669EB93-9707-8C68-BD78-57AE57B1CB4C}"/>
              </a:ext>
            </a:extLst>
          </p:cNvPr>
          <p:cNvPicPr>
            <a:picLocks noChangeAspect="1"/>
          </p:cNvPicPr>
          <p:nvPr/>
        </p:nvPicPr>
        <p:blipFill>
          <a:blip r:embed="rId3"/>
          <a:srcRect l="53136" t="32536" r="24745" b="38979"/>
          <a:stretch>
            <a:fillRect/>
          </a:stretch>
        </p:blipFill>
        <p:spPr>
          <a:xfrm>
            <a:off x="6478291" y="2231756"/>
            <a:ext cx="2696705" cy="1952786"/>
          </a:xfrm>
          <a:prstGeom prst="rect">
            <a:avLst/>
          </a:prstGeom>
        </p:spPr>
      </p:pic>
      <p:pic>
        <p:nvPicPr>
          <p:cNvPr id="11" name="Picture 10" descr="A cartoon of a child and a child&#10;&#10;AI-generated content may be incorrect.">
            <a:extLst>
              <a:ext uri="{FF2B5EF4-FFF2-40B4-BE49-F238E27FC236}">
                <a16:creationId xmlns:a16="http://schemas.microsoft.com/office/drawing/2014/main" id="{EB3C412F-F9CA-4132-8228-86F2D84AF19A}"/>
              </a:ext>
            </a:extLst>
          </p:cNvPr>
          <p:cNvPicPr>
            <a:picLocks noChangeAspect="1"/>
          </p:cNvPicPr>
          <p:nvPr/>
        </p:nvPicPr>
        <p:blipFill>
          <a:blip r:embed="rId4"/>
          <a:srcRect l="12967" t="52204" r="71694" b="10042"/>
          <a:stretch>
            <a:fillRect/>
          </a:stretch>
        </p:blipFill>
        <p:spPr>
          <a:xfrm>
            <a:off x="1580828" y="3580108"/>
            <a:ext cx="1870130" cy="2588217"/>
          </a:xfrm>
          <a:prstGeom prst="rect">
            <a:avLst/>
          </a:prstGeom>
        </p:spPr>
      </p:pic>
      <p:pic>
        <p:nvPicPr>
          <p:cNvPr id="12" name="Picture 11" descr="A cartoon of a child and a child&#10;&#10;AI-generated content may be incorrect.">
            <a:extLst>
              <a:ext uri="{FF2B5EF4-FFF2-40B4-BE49-F238E27FC236}">
                <a16:creationId xmlns:a16="http://schemas.microsoft.com/office/drawing/2014/main" id="{FA425410-6353-EE92-399E-A90B99551DDE}"/>
              </a:ext>
            </a:extLst>
          </p:cNvPr>
          <p:cNvPicPr>
            <a:picLocks noChangeAspect="1"/>
          </p:cNvPicPr>
          <p:nvPr/>
        </p:nvPicPr>
        <p:blipFill>
          <a:blip r:embed="rId4"/>
          <a:srcRect l="71695" t="52204" r="13305" b="10042"/>
          <a:stretch>
            <a:fillRect/>
          </a:stretch>
        </p:blipFill>
        <p:spPr>
          <a:xfrm>
            <a:off x="8741044" y="3580108"/>
            <a:ext cx="1828799" cy="2588217"/>
          </a:xfrm>
          <a:prstGeom prst="rect">
            <a:avLst/>
          </a:prstGeom>
        </p:spPr>
      </p:pic>
      <p:sp>
        <p:nvSpPr>
          <p:cNvPr id="13" name="TextBox 12">
            <a:extLst>
              <a:ext uri="{FF2B5EF4-FFF2-40B4-BE49-F238E27FC236}">
                <a16:creationId xmlns:a16="http://schemas.microsoft.com/office/drawing/2014/main" id="{5210CCF5-C06A-E2C1-AB33-2958C81AD3DF}"/>
              </a:ext>
            </a:extLst>
          </p:cNvPr>
          <p:cNvSpPr txBox="1"/>
          <p:nvPr/>
        </p:nvSpPr>
        <p:spPr>
          <a:xfrm>
            <a:off x="4371187" y="4756740"/>
            <a:ext cx="3547046" cy="741742"/>
          </a:xfrm>
          <a:prstGeom prst="rect">
            <a:avLst/>
          </a:prstGeom>
          <a:noFill/>
        </p:spPr>
        <p:txBody>
          <a:bodyPr wrap="square" rtlCol="0">
            <a:spAutoFit/>
          </a:bodyPr>
          <a:lstStyle/>
          <a:p>
            <a:pPr algn="ctr">
              <a:spcBef>
                <a:spcPts val="1200"/>
              </a:spcBef>
            </a:pPr>
            <a:r>
              <a:rPr lang="en-GB" sz="2110" b="1" dirty="0">
                <a:latin typeface="Verdana" panose="020B0604030504040204" pitchFamily="34" charset="0"/>
                <a:ea typeface="Verdana" panose="020B0604030504040204" pitchFamily="34" charset="0"/>
                <a:cs typeface="Verdana" panose="020B0604030504040204" pitchFamily="34" charset="0"/>
              </a:rPr>
              <a:t>Why might talking to a person be better?</a:t>
            </a:r>
          </a:p>
        </p:txBody>
      </p:sp>
      <p:sp>
        <p:nvSpPr>
          <p:cNvPr id="14" name="TextBox 13">
            <a:extLst>
              <a:ext uri="{FF2B5EF4-FFF2-40B4-BE49-F238E27FC236}">
                <a16:creationId xmlns:a16="http://schemas.microsoft.com/office/drawing/2014/main" id="{1F4C9B35-02CC-D1B7-E8CD-D697FA5815A4}"/>
              </a:ext>
            </a:extLst>
          </p:cNvPr>
          <p:cNvSpPr txBox="1"/>
          <p:nvPr/>
        </p:nvSpPr>
        <p:spPr>
          <a:xfrm>
            <a:off x="3223268" y="2803954"/>
            <a:ext cx="2426468" cy="581698"/>
          </a:xfrm>
          <a:prstGeom prst="rect">
            <a:avLst/>
          </a:prstGeom>
          <a:noFill/>
        </p:spPr>
        <p:txBody>
          <a:bodyPr wrap="square" rtlCol="0">
            <a:spAutoFit/>
          </a:bodyPr>
          <a:lstStyle/>
          <a:p>
            <a:pPr algn="ctr">
              <a:spcBef>
                <a:spcPts val="1200"/>
              </a:spcBef>
            </a:pPr>
            <a:r>
              <a:rPr lang="en-GB" sz="1590" dirty="0">
                <a:latin typeface="Verdana" panose="020B0604030504040204" pitchFamily="34" charset="0"/>
                <a:ea typeface="Verdana" panose="020B0604030504040204" pitchFamily="34" charset="0"/>
                <a:cs typeface="Verdana" panose="020B0604030504040204" pitchFamily="34" charset="0"/>
              </a:rPr>
              <a:t>If I’m feeling down, I talk to an AI chatbot </a:t>
            </a:r>
          </a:p>
        </p:txBody>
      </p:sp>
      <p:sp>
        <p:nvSpPr>
          <p:cNvPr id="15" name="TextBox 14">
            <a:extLst>
              <a:ext uri="{FF2B5EF4-FFF2-40B4-BE49-F238E27FC236}">
                <a16:creationId xmlns:a16="http://schemas.microsoft.com/office/drawing/2014/main" id="{60030958-2AFF-BB35-32DA-866262A3C55D}"/>
              </a:ext>
            </a:extLst>
          </p:cNvPr>
          <p:cNvSpPr txBox="1"/>
          <p:nvPr/>
        </p:nvSpPr>
        <p:spPr>
          <a:xfrm>
            <a:off x="6629682" y="2559272"/>
            <a:ext cx="2426468" cy="1071062"/>
          </a:xfrm>
          <a:prstGeom prst="rect">
            <a:avLst/>
          </a:prstGeom>
          <a:noFill/>
        </p:spPr>
        <p:txBody>
          <a:bodyPr wrap="square" rtlCol="0">
            <a:spAutoFit/>
          </a:bodyPr>
          <a:lstStyle/>
          <a:p>
            <a:pPr algn="ctr">
              <a:spcBef>
                <a:spcPts val="1200"/>
              </a:spcBef>
            </a:pPr>
            <a:r>
              <a:rPr lang="en-GB" sz="1590" dirty="0">
                <a:latin typeface="Verdana" panose="020B0604030504040204" pitchFamily="34" charset="0"/>
                <a:ea typeface="Verdana" panose="020B0604030504040204" pitchFamily="34" charset="0"/>
                <a:cs typeface="Verdana" panose="020B0604030504040204" pitchFamily="34" charset="0"/>
              </a:rPr>
              <a:t>If I don’t know what to do in a stressful situation, I ask an </a:t>
            </a:r>
            <a:br>
              <a:rPr lang="en-GB" sz="1590" dirty="0">
                <a:latin typeface="Verdana" panose="020B0604030504040204" pitchFamily="34" charset="0"/>
                <a:ea typeface="Verdana" panose="020B0604030504040204" pitchFamily="34" charset="0"/>
                <a:cs typeface="Verdana" panose="020B0604030504040204" pitchFamily="34" charset="0"/>
              </a:rPr>
            </a:br>
            <a:r>
              <a:rPr lang="en-GB" sz="1590" dirty="0">
                <a:latin typeface="Verdana" panose="020B0604030504040204" pitchFamily="34" charset="0"/>
                <a:ea typeface="Verdana" panose="020B0604030504040204" pitchFamily="34" charset="0"/>
                <a:cs typeface="Verdana" panose="020B0604030504040204" pitchFamily="34" charset="0"/>
              </a:rPr>
              <a:t>AI chatbot</a:t>
            </a:r>
          </a:p>
        </p:txBody>
      </p:sp>
      <p:sp>
        <p:nvSpPr>
          <p:cNvPr id="17" name="TextBox 16">
            <a:extLst>
              <a:ext uri="{FF2B5EF4-FFF2-40B4-BE49-F238E27FC236}">
                <a16:creationId xmlns:a16="http://schemas.microsoft.com/office/drawing/2014/main" id="{E909B145-E516-C847-9140-032FAEE5C9AB}"/>
              </a:ext>
            </a:extLst>
          </p:cNvPr>
          <p:cNvSpPr txBox="1"/>
          <p:nvPr/>
        </p:nvSpPr>
        <p:spPr>
          <a:xfrm>
            <a:off x="3223268" y="1180803"/>
            <a:ext cx="5731339" cy="643253"/>
          </a:xfrm>
          <a:prstGeom prst="rect">
            <a:avLst/>
          </a:prstGeom>
          <a:noFill/>
        </p:spPr>
        <p:txBody>
          <a:bodyPr wrap="square" rtlCol="0">
            <a:spAutoFit/>
          </a:bodyPr>
          <a:lstStyle/>
          <a:p>
            <a:pPr algn="ctr">
              <a:spcBef>
                <a:spcPts val="1200"/>
              </a:spcBef>
            </a:pPr>
            <a:r>
              <a:rPr lang="en-GB" sz="1760" dirty="0">
                <a:latin typeface="Verdana" panose="020B0604030504040204" pitchFamily="34" charset="0"/>
                <a:ea typeface="Verdana" panose="020B0604030504040204" pitchFamily="34" charset="0"/>
                <a:cs typeface="Verdana" panose="020B0604030504040204" pitchFamily="34" charset="0"/>
              </a:rPr>
              <a:t>Some people use chatbots for help and support with their emotions or difficult situations.</a:t>
            </a:r>
          </a:p>
        </p:txBody>
      </p:sp>
    </p:spTree>
    <p:extLst>
      <p:ext uri="{BB962C8B-B14F-4D97-AF65-F5344CB8AC3E}">
        <p14:creationId xmlns:p14="http://schemas.microsoft.com/office/powerpoint/2010/main" val="799867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anim calcmode="lin" valueType="num">
                                      <p:cBhvr>
                                        <p:cTn id="13" dur="500" fill="hold"/>
                                        <p:tgtEl>
                                          <p:spTgt spid="8"/>
                                        </p:tgtEl>
                                        <p:attrNameLst>
                                          <p:attrName>ppt_x</p:attrName>
                                        </p:attrNameLst>
                                      </p:cBhvr>
                                      <p:tavLst>
                                        <p:tav tm="0">
                                          <p:val>
                                            <p:strVal val="#ppt_x"/>
                                          </p:val>
                                        </p:tav>
                                        <p:tav tm="100000">
                                          <p:val>
                                            <p:strVal val="#ppt_x"/>
                                          </p:val>
                                        </p:tav>
                                      </p:tavLst>
                                    </p:anim>
                                    <p:anim calcmode="lin" valueType="num">
                                      <p:cBhvr>
                                        <p:cTn id="14" dur="50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anim calcmode="lin" valueType="num">
                                      <p:cBhvr>
                                        <p:cTn id="19" dur="500" fill="hold"/>
                                        <p:tgtEl>
                                          <p:spTgt spid="15"/>
                                        </p:tgtEl>
                                        <p:attrNameLst>
                                          <p:attrName>ppt_x</p:attrName>
                                        </p:attrNameLst>
                                      </p:cBhvr>
                                      <p:tavLst>
                                        <p:tav tm="0">
                                          <p:val>
                                            <p:strVal val="#ppt_x"/>
                                          </p:val>
                                        </p:tav>
                                        <p:tav tm="100000">
                                          <p:val>
                                            <p:strVal val="#ppt_x"/>
                                          </p:val>
                                        </p:tav>
                                      </p:tavLst>
                                    </p:anim>
                                    <p:anim calcmode="lin" valueType="num">
                                      <p:cBhvr>
                                        <p:cTn id="20" dur="500" fill="hold"/>
                                        <p:tgtEl>
                                          <p:spTgt spid="15"/>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anim calcmode="lin" valueType="num">
                                      <p:cBhvr>
                                        <p:cTn id="24" dur="500" fill="hold"/>
                                        <p:tgtEl>
                                          <p:spTgt spid="9"/>
                                        </p:tgtEl>
                                        <p:attrNameLst>
                                          <p:attrName>ppt_x</p:attrName>
                                        </p:attrNameLst>
                                      </p:cBhvr>
                                      <p:tavLst>
                                        <p:tav tm="0">
                                          <p:val>
                                            <p:strVal val="#ppt_x"/>
                                          </p:val>
                                        </p:tav>
                                        <p:tav tm="100000">
                                          <p:val>
                                            <p:strVal val="#ppt_x"/>
                                          </p:val>
                                        </p:tav>
                                      </p:tavLst>
                                    </p:anim>
                                    <p:anim calcmode="lin" valueType="num">
                                      <p:cBhvr>
                                        <p:cTn id="25"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BA8437-D81B-CA01-4722-0A5304A44D6C}"/>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1E293A8F-C13A-BABE-3B64-E93768B660E6}"/>
              </a:ext>
            </a:extLst>
          </p:cNvPr>
          <p:cNvPicPr>
            <a:picLocks noChangeAspect="1"/>
          </p:cNvPicPr>
          <p:nvPr/>
        </p:nvPicPr>
        <p:blipFill>
          <a:blip r:embed="rId2"/>
          <a:stretch>
            <a:fillRect/>
          </a:stretch>
        </p:blipFill>
        <p:spPr>
          <a:xfrm>
            <a:off x="0" y="1260"/>
            <a:ext cx="12193200" cy="6856154"/>
          </a:xfrm>
          <a:prstGeom prst="rect">
            <a:avLst/>
          </a:prstGeom>
        </p:spPr>
      </p:pic>
      <p:pic>
        <p:nvPicPr>
          <p:cNvPr id="8" name="Picture 7">
            <a:extLst>
              <a:ext uri="{FF2B5EF4-FFF2-40B4-BE49-F238E27FC236}">
                <a16:creationId xmlns:a16="http://schemas.microsoft.com/office/drawing/2014/main" id="{71BC6BA4-7E67-FE7D-05B0-107229FA623C}"/>
              </a:ext>
            </a:extLst>
          </p:cNvPr>
          <p:cNvPicPr>
            <a:picLocks noChangeAspect="1"/>
          </p:cNvPicPr>
          <p:nvPr/>
        </p:nvPicPr>
        <p:blipFill>
          <a:blip r:embed="rId3"/>
          <a:srcRect l="31779" t="43388" r="49408" b="43047"/>
          <a:stretch>
            <a:fillRect/>
          </a:stretch>
        </p:blipFill>
        <p:spPr>
          <a:xfrm>
            <a:off x="3874577" y="2975674"/>
            <a:ext cx="2293750" cy="929900"/>
          </a:xfrm>
          <a:prstGeom prst="rect">
            <a:avLst/>
          </a:prstGeom>
        </p:spPr>
      </p:pic>
      <p:pic>
        <p:nvPicPr>
          <p:cNvPr id="2" name="Picture 1" descr="A black and yellow rectangles&#10;&#10;AI-generated content may be incorrect.">
            <a:extLst>
              <a:ext uri="{FF2B5EF4-FFF2-40B4-BE49-F238E27FC236}">
                <a16:creationId xmlns:a16="http://schemas.microsoft.com/office/drawing/2014/main" id="{1A8C2718-DFF0-EE94-F7BF-3141BD009C92}"/>
              </a:ext>
            </a:extLst>
          </p:cNvPr>
          <p:cNvPicPr>
            <a:picLocks noChangeAspect="1"/>
          </p:cNvPicPr>
          <p:nvPr/>
        </p:nvPicPr>
        <p:blipFill>
          <a:blip r:embed="rId4"/>
          <a:srcRect l="53136" t="43388" r="28050" b="43048"/>
          <a:stretch>
            <a:fillRect/>
          </a:stretch>
        </p:blipFill>
        <p:spPr>
          <a:xfrm>
            <a:off x="6478292" y="2975674"/>
            <a:ext cx="2293749" cy="929900"/>
          </a:xfrm>
          <a:prstGeom prst="rect">
            <a:avLst/>
          </a:prstGeom>
        </p:spPr>
      </p:pic>
      <p:sp>
        <p:nvSpPr>
          <p:cNvPr id="13" name="TextBox 12">
            <a:extLst>
              <a:ext uri="{FF2B5EF4-FFF2-40B4-BE49-F238E27FC236}">
                <a16:creationId xmlns:a16="http://schemas.microsoft.com/office/drawing/2014/main" id="{0A4B4EC2-B0D1-C9AD-FDE6-2F7809DE92A3}"/>
              </a:ext>
            </a:extLst>
          </p:cNvPr>
          <p:cNvSpPr txBox="1"/>
          <p:nvPr/>
        </p:nvSpPr>
        <p:spPr>
          <a:xfrm>
            <a:off x="3955775" y="3163889"/>
            <a:ext cx="2096467" cy="515526"/>
          </a:xfrm>
          <a:prstGeom prst="rect">
            <a:avLst/>
          </a:prstGeom>
          <a:noFill/>
        </p:spPr>
        <p:txBody>
          <a:bodyPr wrap="square" rtlCol="0">
            <a:spAutoFit/>
          </a:bodyPr>
          <a:lstStyle/>
          <a:p>
            <a:pPr algn="ctr"/>
            <a:r>
              <a:rPr lang="en-GB" sz="2770" dirty="0">
                <a:latin typeface="Verdana" panose="020B0604030504040204" pitchFamily="34" charset="0"/>
                <a:ea typeface="Verdana" panose="020B0604030504040204" pitchFamily="34" charset="0"/>
                <a:cs typeface="Verdana" panose="020B0604030504040204" pitchFamily="34" charset="0"/>
              </a:rPr>
              <a:t>TRUE</a:t>
            </a:r>
          </a:p>
        </p:txBody>
      </p:sp>
      <p:sp>
        <p:nvSpPr>
          <p:cNvPr id="14" name="TextBox 13">
            <a:extLst>
              <a:ext uri="{FF2B5EF4-FFF2-40B4-BE49-F238E27FC236}">
                <a16:creationId xmlns:a16="http://schemas.microsoft.com/office/drawing/2014/main" id="{4E7924C8-FA82-4721-9145-86349E57D4FA}"/>
              </a:ext>
            </a:extLst>
          </p:cNvPr>
          <p:cNvSpPr txBox="1"/>
          <p:nvPr/>
        </p:nvSpPr>
        <p:spPr>
          <a:xfrm>
            <a:off x="6586509" y="3163888"/>
            <a:ext cx="2096467" cy="515526"/>
          </a:xfrm>
          <a:prstGeom prst="rect">
            <a:avLst/>
          </a:prstGeom>
          <a:noFill/>
        </p:spPr>
        <p:txBody>
          <a:bodyPr wrap="square" rtlCol="0">
            <a:spAutoFit/>
          </a:bodyPr>
          <a:lstStyle/>
          <a:p>
            <a:pPr algn="ctr"/>
            <a:r>
              <a:rPr lang="en-GB" sz="2770" dirty="0">
                <a:latin typeface="Verdana" panose="020B0604030504040204" pitchFamily="34" charset="0"/>
                <a:ea typeface="Verdana" panose="020B0604030504040204" pitchFamily="34" charset="0"/>
                <a:cs typeface="Verdana" panose="020B0604030504040204" pitchFamily="34" charset="0"/>
              </a:rPr>
              <a:t>FALSE</a:t>
            </a:r>
          </a:p>
        </p:txBody>
      </p:sp>
      <p:sp>
        <p:nvSpPr>
          <p:cNvPr id="19" name="TextBox 18">
            <a:extLst>
              <a:ext uri="{FF2B5EF4-FFF2-40B4-BE49-F238E27FC236}">
                <a16:creationId xmlns:a16="http://schemas.microsoft.com/office/drawing/2014/main" id="{7DE622B2-70AC-7591-BF3A-37A3D08B39D1}"/>
              </a:ext>
            </a:extLst>
          </p:cNvPr>
          <p:cNvSpPr txBox="1"/>
          <p:nvPr/>
        </p:nvSpPr>
        <p:spPr>
          <a:xfrm>
            <a:off x="0" y="2134557"/>
            <a:ext cx="12191999" cy="521681"/>
          </a:xfrm>
          <a:prstGeom prst="rect">
            <a:avLst/>
          </a:prstGeom>
          <a:noFill/>
        </p:spPr>
        <p:txBody>
          <a:bodyPr wrap="square" rtlCol="0">
            <a:spAutoFit/>
          </a:bodyPr>
          <a:lstStyle/>
          <a:p>
            <a:pPr algn="ctr"/>
            <a:r>
              <a:rPr lang="en-GB" sz="2790" b="1" dirty="0">
                <a:latin typeface="Verdana" panose="020B0604030504040204" pitchFamily="34" charset="0"/>
                <a:ea typeface="Verdana" panose="020B0604030504040204" pitchFamily="34" charset="0"/>
                <a:cs typeface="Verdana" panose="020B0604030504040204" pitchFamily="34" charset="0"/>
              </a:rPr>
              <a:t>An AI chatbot doesn’t have emotions</a:t>
            </a:r>
          </a:p>
        </p:txBody>
      </p:sp>
    </p:spTree>
    <p:extLst>
      <p:ext uri="{BB962C8B-B14F-4D97-AF65-F5344CB8AC3E}">
        <p14:creationId xmlns:p14="http://schemas.microsoft.com/office/powerpoint/2010/main" val="39159234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5BC627-E018-7618-E049-90255656B9C2}"/>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50F383A4-2896-CB67-491E-B8A39D3C3BFE}"/>
              </a:ext>
            </a:extLst>
          </p:cNvPr>
          <p:cNvPicPr>
            <a:picLocks noChangeAspect="1"/>
          </p:cNvPicPr>
          <p:nvPr/>
        </p:nvPicPr>
        <p:blipFill>
          <a:blip r:embed="rId2"/>
          <a:stretch>
            <a:fillRect/>
          </a:stretch>
        </p:blipFill>
        <p:spPr>
          <a:xfrm>
            <a:off x="0" y="1260"/>
            <a:ext cx="12193200" cy="6856154"/>
          </a:xfrm>
          <a:prstGeom prst="rect">
            <a:avLst/>
          </a:prstGeom>
        </p:spPr>
      </p:pic>
      <p:pic>
        <p:nvPicPr>
          <p:cNvPr id="7" name="Picture 6">
            <a:extLst>
              <a:ext uri="{FF2B5EF4-FFF2-40B4-BE49-F238E27FC236}">
                <a16:creationId xmlns:a16="http://schemas.microsoft.com/office/drawing/2014/main" id="{ED074380-BCDC-E9ED-D908-D478377AD298}"/>
              </a:ext>
            </a:extLst>
          </p:cNvPr>
          <p:cNvPicPr>
            <a:picLocks noChangeAspect="1"/>
          </p:cNvPicPr>
          <p:nvPr/>
        </p:nvPicPr>
        <p:blipFill>
          <a:blip r:embed="rId3"/>
          <a:srcRect l="11695" t="56952" r="11780" b="5520"/>
          <a:stretch>
            <a:fillRect/>
          </a:stretch>
        </p:blipFill>
        <p:spPr>
          <a:xfrm>
            <a:off x="1425844" y="3905574"/>
            <a:ext cx="9329980" cy="2572717"/>
          </a:xfrm>
          <a:prstGeom prst="rect">
            <a:avLst/>
          </a:prstGeom>
        </p:spPr>
      </p:pic>
      <p:pic>
        <p:nvPicPr>
          <p:cNvPr id="8" name="Picture 7">
            <a:extLst>
              <a:ext uri="{FF2B5EF4-FFF2-40B4-BE49-F238E27FC236}">
                <a16:creationId xmlns:a16="http://schemas.microsoft.com/office/drawing/2014/main" id="{33A67B94-0A57-50B5-648D-0F27994DB2E0}"/>
              </a:ext>
            </a:extLst>
          </p:cNvPr>
          <p:cNvPicPr>
            <a:picLocks noChangeAspect="1"/>
          </p:cNvPicPr>
          <p:nvPr/>
        </p:nvPicPr>
        <p:blipFill>
          <a:blip r:embed="rId3"/>
          <a:srcRect l="31779" t="43388" r="49408" b="43047"/>
          <a:stretch>
            <a:fillRect/>
          </a:stretch>
        </p:blipFill>
        <p:spPr>
          <a:xfrm>
            <a:off x="3874577" y="2975674"/>
            <a:ext cx="2293750" cy="929900"/>
          </a:xfrm>
          <a:prstGeom prst="rect">
            <a:avLst/>
          </a:prstGeom>
        </p:spPr>
      </p:pic>
      <p:pic>
        <p:nvPicPr>
          <p:cNvPr id="9" name="Picture 8">
            <a:extLst>
              <a:ext uri="{FF2B5EF4-FFF2-40B4-BE49-F238E27FC236}">
                <a16:creationId xmlns:a16="http://schemas.microsoft.com/office/drawing/2014/main" id="{DAE6115B-EA29-AFB6-FB91-E11B5DB9D9B7}"/>
              </a:ext>
            </a:extLst>
          </p:cNvPr>
          <p:cNvPicPr>
            <a:picLocks noChangeAspect="1"/>
          </p:cNvPicPr>
          <p:nvPr/>
        </p:nvPicPr>
        <p:blipFill>
          <a:blip r:embed="rId3"/>
          <a:srcRect l="53135" t="43388" r="28051" b="43047"/>
          <a:stretch>
            <a:fillRect/>
          </a:stretch>
        </p:blipFill>
        <p:spPr>
          <a:xfrm>
            <a:off x="6478292" y="2975674"/>
            <a:ext cx="2293749" cy="929900"/>
          </a:xfrm>
          <a:prstGeom prst="rect">
            <a:avLst/>
          </a:prstGeom>
        </p:spPr>
      </p:pic>
      <p:sp>
        <p:nvSpPr>
          <p:cNvPr id="10" name="TextBox 9">
            <a:extLst>
              <a:ext uri="{FF2B5EF4-FFF2-40B4-BE49-F238E27FC236}">
                <a16:creationId xmlns:a16="http://schemas.microsoft.com/office/drawing/2014/main" id="{6F6F0611-17C2-45B1-556E-EFA25FC31ED2}"/>
              </a:ext>
            </a:extLst>
          </p:cNvPr>
          <p:cNvSpPr txBox="1"/>
          <p:nvPr/>
        </p:nvSpPr>
        <p:spPr>
          <a:xfrm>
            <a:off x="1701139" y="4668474"/>
            <a:ext cx="8789719" cy="904863"/>
          </a:xfrm>
          <a:prstGeom prst="rect">
            <a:avLst/>
          </a:prstGeom>
          <a:noFill/>
        </p:spPr>
        <p:txBody>
          <a:bodyPr wrap="square">
            <a:spAutoFit/>
          </a:bodyPr>
          <a:lstStyle/>
          <a:p>
            <a:pPr algn="ctr">
              <a:buNone/>
            </a:pPr>
            <a:r>
              <a:rPr lang="en-GB" sz="1760" dirty="0">
                <a:effectLst/>
                <a:latin typeface="Verdana" panose="020B0604030504040204" pitchFamily="34" charset="0"/>
              </a:rPr>
              <a:t>Some chatbots may seem like they have emotions, but they have just been programmed this way. They cannot think or feel for themselves so they can’t understand or care about other people’s feelings like a person can. </a:t>
            </a:r>
          </a:p>
        </p:txBody>
      </p:sp>
      <p:sp>
        <p:nvSpPr>
          <p:cNvPr id="11" name="TextBox 10">
            <a:extLst>
              <a:ext uri="{FF2B5EF4-FFF2-40B4-BE49-F238E27FC236}">
                <a16:creationId xmlns:a16="http://schemas.microsoft.com/office/drawing/2014/main" id="{6661466B-C307-6B3C-15FF-FCA3078273B5}"/>
              </a:ext>
            </a:extLst>
          </p:cNvPr>
          <p:cNvSpPr txBox="1"/>
          <p:nvPr/>
        </p:nvSpPr>
        <p:spPr>
          <a:xfrm>
            <a:off x="3955775" y="3163889"/>
            <a:ext cx="2096467" cy="515526"/>
          </a:xfrm>
          <a:prstGeom prst="rect">
            <a:avLst/>
          </a:prstGeom>
          <a:noFill/>
        </p:spPr>
        <p:txBody>
          <a:bodyPr wrap="square" rtlCol="0">
            <a:spAutoFit/>
          </a:bodyPr>
          <a:lstStyle/>
          <a:p>
            <a:pPr algn="ctr"/>
            <a:r>
              <a:rPr lang="en-GB" sz="2770" dirty="0">
                <a:latin typeface="Verdana" panose="020B0604030504040204" pitchFamily="34" charset="0"/>
                <a:ea typeface="Verdana" panose="020B0604030504040204" pitchFamily="34" charset="0"/>
                <a:cs typeface="Verdana" panose="020B0604030504040204" pitchFamily="34" charset="0"/>
              </a:rPr>
              <a:t>TRUE</a:t>
            </a:r>
          </a:p>
        </p:txBody>
      </p:sp>
      <p:sp>
        <p:nvSpPr>
          <p:cNvPr id="12" name="TextBox 11">
            <a:extLst>
              <a:ext uri="{FF2B5EF4-FFF2-40B4-BE49-F238E27FC236}">
                <a16:creationId xmlns:a16="http://schemas.microsoft.com/office/drawing/2014/main" id="{3E83A260-B166-A095-2415-D5208B8ECF19}"/>
              </a:ext>
            </a:extLst>
          </p:cNvPr>
          <p:cNvSpPr txBox="1"/>
          <p:nvPr/>
        </p:nvSpPr>
        <p:spPr>
          <a:xfrm>
            <a:off x="6586509" y="3163888"/>
            <a:ext cx="2096467" cy="515526"/>
          </a:xfrm>
          <a:prstGeom prst="rect">
            <a:avLst/>
          </a:prstGeom>
          <a:noFill/>
        </p:spPr>
        <p:txBody>
          <a:bodyPr wrap="square" rtlCol="0">
            <a:spAutoFit/>
          </a:bodyPr>
          <a:lstStyle/>
          <a:p>
            <a:pPr algn="ctr"/>
            <a:r>
              <a:rPr lang="en-GB" sz="2770" dirty="0">
                <a:latin typeface="Verdana" panose="020B0604030504040204" pitchFamily="34" charset="0"/>
                <a:ea typeface="Verdana" panose="020B0604030504040204" pitchFamily="34" charset="0"/>
                <a:cs typeface="Verdana" panose="020B0604030504040204" pitchFamily="34" charset="0"/>
              </a:rPr>
              <a:t>FALSE</a:t>
            </a:r>
          </a:p>
        </p:txBody>
      </p:sp>
      <p:sp>
        <p:nvSpPr>
          <p:cNvPr id="13" name="TextBox 12">
            <a:extLst>
              <a:ext uri="{FF2B5EF4-FFF2-40B4-BE49-F238E27FC236}">
                <a16:creationId xmlns:a16="http://schemas.microsoft.com/office/drawing/2014/main" id="{DF59A0F9-1579-4FF1-E36E-2E206F50931D}"/>
              </a:ext>
            </a:extLst>
          </p:cNvPr>
          <p:cNvSpPr txBox="1"/>
          <p:nvPr/>
        </p:nvSpPr>
        <p:spPr>
          <a:xfrm>
            <a:off x="0" y="2134557"/>
            <a:ext cx="12191999" cy="521681"/>
          </a:xfrm>
          <a:prstGeom prst="rect">
            <a:avLst/>
          </a:prstGeom>
          <a:noFill/>
        </p:spPr>
        <p:txBody>
          <a:bodyPr wrap="square" rtlCol="0">
            <a:spAutoFit/>
          </a:bodyPr>
          <a:lstStyle/>
          <a:p>
            <a:pPr algn="ctr"/>
            <a:r>
              <a:rPr lang="en-GB" sz="2790" b="1" dirty="0">
                <a:latin typeface="Verdana" panose="020B0604030504040204" pitchFamily="34" charset="0"/>
                <a:ea typeface="Verdana" panose="020B0604030504040204" pitchFamily="34" charset="0"/>
                <a:cs typeface="Verdana" panose="020B0604030504040204" pitchFamily="34" charset="0"/>
              </a:rPr>
              <a:t>An AI chatbot doesn’t have emotions</a:t>
            </a:r>
          </a:p>
        </p:txBody>
      </p:sp>
    </p:spTree>
    <p:extLst>
      <p:ext uri="{BB962C8B-B14F-4D97-AF65-F5344CB8AC3E}">
        <p14:creationId xmlns:p14="http://schemas.microsoft.com/office/powerpoint/2010/main" val="601804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1DA02E-5B12-8A8A-9279-25299A88D4E8}"/>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FD55E54B-13A2-A5E5-4CAD-75706D8ECDA8}"/>
              </a:ext>
            </a:extLst>
          </p:cNvPr>
          <p:cNvPicPr>
            <a:picLocks noChangeAspect="1"/>
          </p:cNvPicPr>
          <p:nvPr/>
        </p:nvPicPr>
        <p:blipFill>
          <a:blip r:embed="rId2"/>
          <a:stretch>
            <a:fillRect/>
          </a:stretch>
        </p:blipFill>
        <p:spPr>
          <a:xfrm>
            <a:off x="0" y="1260"/>
            <a:ext cx="12193200" cy="6856154"/>
          </a:xfrm>
          <a:prstGeom prst="rect">
            <a:avLst/>
          </a:prstGeom>
        </p:spPr>
      </p:pic>
      <p:pic>
        <p:nvPicPr>
          <p:cNvPr id="8" name="Picture 7">
            <a:extLst>
              <a:ext uri="{FF2B5EF4-FFF2-40B4-BE49-F238E27FC236}">
                <a16:creationId xmlns:a16="http://schemas.microsoft.com/office/drawing/2014/main" id="{1BA53E14-6902-DBED-6344-237075332DF7}"/>
              </a:ext>
            </a:extLst>
          </p:cNvPr>
          <p:cNvPicPr>
            <a:picLocks noChangeAspect="1"/>
          </p:cNvPicPr>
          <p:nvPr/>
        </p:nvPicPr>
        <p:blipFill>
          <a:blip r:embed="rId3"/>
          <a:srcRect l="31779" t="43388" r="49408" b="43047"/>
          <a:stretch>
            <a:fillRect/>
          </a:stretch>
        </p:blipFill>
        <p:spPr>
          <a:xfrm>
            <a:off x="3874577" y="2975674"/>
            <a:ext cx="2293750" cy="929900"/>
          </a:xfrm>
          <a:prstGeom prst="rect">
            <a:avLst/>
          </a:prstGeom>
        </p:spPr>
      </p:pic>
      <p:pic>
        <p:nvPicPr>
          <p:cNvPr id="2" name="Picture 1" descr="A black and yellow rectangles&#10;&#10;AI-generated content may be incorrect.">
            <a:extLst>
              <a:ext uri="{FF2B5EF4-FFF2-40B4-BE49-F238E27FC236}">
                <a16:creationId xmlns:a16="http://schemas.microsoft.com/office/drawing/2014/main" id="{F662F40F-B778-19D7-474F-C144E35DC2DD}"/>
              </a:ext>
            </a:extLst>
          </p:cNvPr>
          <p:cNvPicPr>
            <a:picLocks noChangeAspect="1"/>
          </p:cNvPicPr>
          <p:nvPr/>
        </p:nvPicPr>
        <p:blipFill>
          <a:blip r:embed="rId4"/>
          <a:srcRect l="53136" t="43388" r="28050" b="43048"/>
          <a:stretch>
            <a:fillRect/>
          </a:stretch>
        </p:blipFill>
        <p:spPr>
          <a:xfrm>
            <a:off x="6478292" y="2975674"/>
            <a:ext cx="2293749" cy="929900"/>
          </a:xfrm>
          <a:prstGeom prst="rect">
            <a:avLst/>
          </a:prstGeom>
        </p:spPr>
      </p:pic>
      <p:sp>
        <p:nvSpPr>
          <p:cNvPr id="5" name="TextBox 4">
            <a:extLst>
              <a:ext uri="{FF2B5EF4-FFF2-40B4-BE49-F238E27FC236}">
                <a16:creationId xmlns:a16="http://schemas.microsoft.com/office/drawing/2014/main" id="{336A3F90-CEE5-2DCF-9C49-2D6780E075F2}"/>
              </a:ext>
            </a:extLst>
          </p:cNvPr>
          <p:cNvSpPr txBox="1"/>
          <p:nvPr/>
        </p:nvSpPr>
        <p:spPr>
          <a:xfrm>
            <a:off x="3955775" y="3163889"/>
            <a:ext cx="2096467" cy="515526"/>
          </a:xfrm>
          <a:prstGeom prst="rect">
            <a:avLst/>
          </a:prstGeom>
          <a:noFill/>
        </p:spPr>
        <p:txBody>
          <a:bodyPr wrap="square" rtlCol="0">
            <a:spAutoFit/>
          </a:bodyPr>
          <a:lstStyle/>
          <a:p>
            <a:pPr algn="ctr"/>
            <a:r>
              <a:rPr lang="en-GB" sz="2770" dirty="0">
                <a:latin typeface="Verdana" panose="020B0604030504040204" pitchFamily="34" charset="0"/>
                <a:ea typeface="Verdana" panose="020B0604030504040204" pitchFamily="34" charset="0"/>
                <a:cs typeface="Verdana" panose="020B0604030504040204" pitchFamily="34" charset="0"/>
              </a:rPr>
              <a:t>TRUE</a:t>
            </a:r>
          </a:p>
        </p:txBody>
      </p:sp>
      <p:sp>
        <p:nvSpPr>
          <p:cNvPr id="6" name="TextBox 5">
            <a:extLst>
              <a:ext uri="{FF2B5EF4-FFF2-40B4-BE49-F238E27FC236}">
                <a16:creationId xmlns:a16="http://schemas.microsoft.com/office/drawing/2014/main" id="{3759588F-3A82-2DCB-8DCD-7E5FE790DFDE}"/>
              </a:ext>
            </a:extLst>
          </p:cNvPr>
          <p:cNvSpPr txBox="1"/>
          <p:nvPr/>
        </p:nvSpPr>
        <p:spPr>
          <a:xfrm>
            <a:off x="6586509" y="3163888"/>
            <a:ext cx="2096467" cy="515526"/>
          </a:xfrm>
          <a:prstGeom prst="rect">
            <a:avLst/>
          </a:prstGeom>
          <a:noFill/>
        </p:spPr>
        <p:txBody>
          <a:bodyPr wrap="square" rtlCol="0">
            <a:spAutoFit/>
          </a:bodyPr>
          <a:lstStyle/>
          <a:p>
            <a:pPr algn="ctr"/>
            <a:r>
              <a:rPr lang="en-GB" sz="2770" dirty="0">
                <a:latin typeface="Verdana" panose="020B0604030504040204" pitchFamily="34" charset="0"/>
                <a:ea typeface="Verdana" panose="020B0604030504040204" pitchFamily="34" charset="0"/>
                <a:cs typeface="Verdana" panose="020B0604030504040204" pitchFamily="34" charset="0"/>
              </a:rPr>
              <a:t>FALSE</a:t>
            </a:r>
          </a:p>
        </p:txBody>
      </p:sp>
      <p:sp>
        <p:nvSpPr>
          <p:cNvPr id="9" name="TextBox 8">
            <a:extLst>
              <a:ext uri="{FF2B5EF4-FFF2-40B4-BE49-F238E27FC236}">
                <a16:creationId xmlns:a16="http://schemas.microsoft.com/office/drawing/2014/main" id="{4A05618C-2796-872A-12BF-3C1A4E21F151}"/>
              </a:ext>
            </a:extLst>
          </p:cNvPr>
          <p:cNvSpPr txBox="1"/>
          <p:nvPr/>
        </p:nvSpPr>
        <p:spPr>
          <a:xfrm>
            <a:off x="0" y="2134557"/>
            <a:ext cx="12192000" cy="521681"/>
          </a:xfrm>
          <a:prstGeom prst="rect">
            <a:avLst/>
          </a:prstGeom>
          <a:noFill/>
        </p:spPr>
        <p:txBody>
          <a:bodyPr wrap="square" rtlCol="0">
            <a:spAutoFit/>
          </a:bodyPr>
          <a:lstStyle/>
          <a:p>
            <a:pPr algn="ctr"/>
            <a:r>
              <a:rPr lang="en-GB" sz="2790" b="1" dirty="0">
                <a:latin typeface="Verdana" panose="020B0604030504040204" pitchFamily="34" charset="0"/>
                <a:ea typeface="Verdana" panose="020B0604030504040204" pitchFamily="34" charset="0"/>
                <a:cs typeface="Verdana" panose="020B0604030504040204" pitchFamily="34" charset="0"/>
              </a:rPr>
              <a:t>Talking to a chatbot is like talking to a friend</a:t>
            </a:r>
          </a:p>
        </p:txBody>
      </p:sp>
    </p:spTree>
    <p:extLst>
      <p:ext uri="{BB962C8B-B14F-4D97-AF65-F5344CB8AC3E}">
        <p14:creationId xmlns:p14="http://schemas.microsoft.com/office/powerpoint/2010/main" val="9619189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589EF2-B481-43FF-9034-C8943D85425F}"/>
            </a:ext>
          </a:extLst>
        </p:cNvPr>
        <p:cNvGrpSpPr/>
        <p:nvPr/>
      </p:nvGrpSpPr>
      <p:grpSpPr>
        <a:xfrm>
          <a:off x="0" y="0"/>
          <a:ext cx="0" cy="0"/>
          <a:chOff x="0" y="0"/>
          <a:chExt cx="0" cy="0"/>
        </a:xfrm>
      </p:grpSpPr>
      <p:pic>
        <p:nvPicPr>
          <p:cNvPr id="3" name="Picture 2" descr="A green rectangle with white border&#10;&#10;AI-generated content may be incorrect.">
            <a:extLst>
              <a:ext uri="{FF2B5EF4-FFF2-40B4-BE49-F238E27FC236}">
                <a16:creationId xmlns:a16="http://schemas.microsoft.com/office/drawing/2014/main" id="{EAD1523C-D417-7D0D-78FF-5D2CBE55D0FB}"/>
              </a:ext>
            </a:extLst>
          </p:cNvPr>
          <p:cNvPicPr>
            <a:picLocks noChangeAspect="1"/>
          </p:cNvPicPr>
          <p:nvPr/>
        </p:nvPicPr>
        <p:blipFill>
          <a:blip r:embed="rId2"/>
          <a:stretch>
            <a:fillRect/>
          </a:stretch>
        </p:blipFill>
        <p:spPr>
          <a:xfrm>
            <a:off x="0" y="1260"/>
            <a:ext cx="12193200" cy="6856154"/>
          </a:xfrm>
          <a:prstGeom prst="rect">
            <a:avLst/>
          </a:prstGeom>
        </p:spPr>
      </p:pic>
      <p:pic>
        <p:nvPicPr>
          <p:cNvPr id="24" name="Picture 23">
            <a:extLst>
              <a:ext uri="{FF2B5EF4-FFF2-40B4-BE49-F238E27FC236}">
                <a16:creationId xmlns:a16="http://schemas.microsoft.com/office/drawing/2014/main" id="{E39679EA-3F89-B82B-CCD7-F7C1893B8428}"/>
              </a:ext>
            </a:extLst>
          </p:cNvPr>
          <p:cNvPicPr>
            <a:picLocks noChangeAspect="1"/>
          </p:cNvPicPr>
          <p:nvPr/>
        </p:nvPicPr>
        <p:blipFill>
          <a:blip r:embed="rId3"/>
          <a:srcRect l="82500" t="16908" r="2410" b="62524"/>
          <a:stretch>
            <a:fillRect/>
          </a:stretch>
        </p:blipFill>
        <p:spPr>
          <a:xfrm>
            <a:off x="10058400" y="1159100"/>
            <a:ext cx="1839817" cy="1410052"/>
          </a:xfrm>
          <a:prstGeom prst="rect">
            <a:avLst/>
          </a:prstGeom>
        </p:spPr>
      </p:pic>
      <p:grpSp>
        <p:nvGrpSpPr>
          <p:cNvPr id="35" name="Group 34">
            <a:extLst>
              <a:ext uri="{FF2B5EF4-FFF2-40B4-BE49-F238E27FC236}">
                <a16:creationId xmlns:a16="http://schemas.microsoft.com/office/drawing/2014/main" id="{D923EC21-0E20-662A-62CD-7D5FCCD90E81}"/>
              </a:ext>
            </a:extLst>
          </p:cNvPr>
          <p:cNvGrpSpPr/>
          <p:nvPr/>
        </p:nvGrpSpPr>
        <p:grpSpPr>
          <a:xfrm>
            <a:off x="7227257" y="2815749"/>
            <a:ext cx="4426884" cy="1376322"/>
            <a:chOff x="7227257" y="2815749"/>
            <a:chExt cx="4426884" cy="1376322"/>
          </a:xfrm>
        </p:grpSpPr>
        <p:pic>
          <p:nvPicPr>
            <p:cNvPr id="31" name="Picture 30">
              <a:extLst>
                <a:ext uri="{FF2B5EF4-FFF2-40B4-BE49-F238E27FC236}">
                  <a16:creationId xmlns:a16="http://schemas.microsoft.com/office/drawing/2014/main" id="{77FF7E72-AF38-5870-7312-06E80260F67E}"/>
                </a:ext>
              </a:extLst>
            </p:cNvPr>
            <p:cNvPicPr>
              <a:picLocks noChangeAspect="1"/>
            </p:cNvPicPr>
            <p:nvPr/>
          </p:nvPicPr>
          <p:blipFill>
            <a:blip r:embed="rId3"/>
            <a:srcRect l="80498" t="41081" r="4412" b="38851"/>
            <a:stretch>
              <a:fillRect/>
            </a:stretch>
          </p:blipFill>
          <p:spPr>
            <a:xfrm>
              <a:off x="9814324" y="2816357"/>
              <a:ext cx="1839817" cy="1375714"/>
            </a:xfrm>
            <a:prstGeom prst="rect">
              <a:avLst/>
            </a:prstGeom>
          </p:spPr>
        </p:pic>
        <p:pic>
          <p:nvPicPr>
            <p:cNvPr id="34" name="Picture 33">
              <a:extLst>
                <a:ext uri="{FF2B5EF4-FFF2-40B4-BE49-F238E27FC236}">
                  <a16:creationId xmlns:a16="http://schemas.microsoft.com/office/drawing/2014/main" id="{F3E50C4C-09A4-ACF8-E7C0-0B6455C6A2CF}"/>
                </a:ext>
              </a:extLst>
            </p:cNvPr>
            <p:cNvPicPr>
              <a:picLocks noChangeAspect="1"/>
            </p:cNvPicPr>
            <p:nvPr/>
          </p:nvPicPr>
          <p:blipFill>
            <a:blip r:embed="rId3"/>
            <a:srcRect l="59279" t="41081" r="4412" b="41299"/>
            <a:stretch>
              <a:fillRect/>
            </a:stretch>
          </p:blipFill>
          <p:spPr>
            <a:xfrm>
              <a:off x="7227257" y="2815749"/>
              <a:ext cx="4426883" cy="1207863"/>
            </a:xfrm>
            <a:prstGeom prst="rect">
              <a:avLst/>
            </a:prstGeom>
          </p:spPr>
        </p:pic>
      </p:grpSp>
      <p:pic>
        <p:nvPicPr>
          <p:cNvPr id="30" name="Picture 29">
            <a:extLst>
              <a:ext uri="{FF2B5EF4-FFF2-40B4-BE49-F238E27FC236}">
                <a16:creationId xmlns:a16="http://schemas.microsoft.com/office/drawing/2014/main" id="{4C48F22B-445C-B172-4A7A-0BF64C83CB52}"/>
              </a:ext>
            </a:extLst>
          </p:cNvPr>
          <p:cNvPicPr>
            <a:picLocks noChangeAspect="1"/>
          </p:cNvPicPr>
          <p:nvPr/>
        </p:nvPicPr>
        <p:blipFill>
          <a:blip r:embed="rId3"/>
          <a:srcRect l="50964" t="19800" r="34217" b="59632"/>
          <a:stretch>
            <a:fillRect/>
          </a:stretch>
        </p:blipFill>
        <p:spPr>
          <a:xfrm>
            <a:off x="6213602" y="1357349"/>
            <a:ext cx="1806677" cy="1410052"/>
          </a:xfrm>
          <a:prstGeom prst="rect">
            <a:avLst/>
          </a:prstGeom>
        </p:spPr>
      </p:pic>
      <p:pic>
        <p:nvPicPr>
          <p:cNvPr id="32" name="Picture 31">
            <a:extLst>
              <a:ext uri="{FF2B5EF4-FFF2-40B4-BE49-F238E27FC236}">
                <a16:creationId xmlns:a16="http://schemas.microsoft.com/office/drawing/2014/main" id="{A88EBE0D-0722-67B4-75E2-0758321365FA}"/>
              </a:ext>
            </a:extLst>
          </p:cNvPr>
          <p:cNvPicPr>
            <a:picLocks noChangeAspect="1"/>
          </p:cNvPicPr>
          <p:nvPr/>
        </p:nvPicPr>
        <p:blipFill>
          <a:blip r:embed="rId3"/>
          <a:srcRect l="50969" t="58335" r="34910" b="21097"/>
          <a:stretch>
            <a:fillRect/>
          </a:stretch>
        </p:blipFill>
        <p:spPr>
          <a:xfrm>
            <a:off x="6213602" y="3999074"/>
            <a:ext cx="1721610" cy="1410053"/>
          </a:xfrm>
          <a:prstGeom prst="rect">
            <a:avLst/>
          </a:prstGeom>
        </p:spPr>
      </p:pic>
      <p:pic>
        <p:nvPicPr>
          <p:cNvPr id="33" name="Picture 32">
            <a:extLst>
              <a:ext uri="{FF2B5EF4-FFF2-40B4-BE49-F238E27FC236}">
                <a16:creationId xmlns:a16="http://schemas.microsoft.com/office/drawing/2014/main" id="{87DCF1C8-C689-765C-CD7D-0A770F98D77B}"/>
              </a:ext>
            </a:extLst>
          </p:cNvPr>
          <p:cNvPicPr>
            <a:picLocks noChangeAspect="1"/>
          </p:cNvPicPr>
          <p:nvPr/>
        </p:nvPicPr>
        <p:blipFill>
          <a:blip r:embed="rId3"/>
          <a:srcRect l="82399" t="65752" r="3658" b="17904"/>
          <a:stretch>
            <a:fillRect/>
          </a:stretch>
        </p:blipFill>
        <p:spPr>
          <a:xfrm>
            <a:off x="10045521" y="4507602"/>
            <a:ext cx="1700011" cy="1120462"/>
          </a:xfrm>
          <a:prstGeom prst="rect">
            <a:avLst/>
          </a:prstGeom>
        </p:spPr>
      </p:pic>
      <p:pic>
        <p:nvPicPr>
          <p:cNvPr id="9" name="Picture 8">
            <a:extLst>
              <a:ext uri="{FF2B5EF4-FFF2-40B4-BE49-F238E27FC236}">
                <a16:creationId xmlns:a16="http://schemas.microsoft.com/office/drawing/2014/main" id="{493009AD-35FA-38CA-070C-915E94CEB879}"/>
              </a:ext>
            </a:extLst>
          </p:cNvPr>
          <p:cNvPicPr>
            <a:picLocks noChangeAspect="1"/>
          </p:cNvPicPr>
          <p:nvPr/>
        </p:nvPicPr>
        <p:blipFill>
          <a:blip r:embed="rId3"/>
          <a:srcRect l="10592" t="40350" r="64257" b="38043"/>
          <a:stretch>
            <a:fillRect/>
          </a:stretch>
        </p:blipFill>
        <p:spPr>
          <a:xfrm>
            <a:off x="1291451" y="2767401"/>
            <a:ext cx="3066295" cy="1481256"/>
          </a:xfrm>
          <a:prstGeom prst="rect">
            <a:avLst/>
          </a:prstGeom>
        </p:spPr>
      </p:pic>
      <p:pic>
        <p:nvPicPr>
          <p:cNvPr id="25" name="Picture 24">
            <a:extLst>
              <a:ext uri="{FF2B5EF4-FFF2-40B4-BE49-F238E27FC236}">
                <a16:creationId xmlns:a16="http://schemas.microsoft.com/office/drawing/2014/main" id="{F6CBF26C-7D9F-F4F5-79BA-5F0568232B59}"/>
              </a:ext>
            </a:extLst>
          </p:cNvPr>
          <p:cNvPicPr>
            <a:picLocks noChangeAspect="1"/>
          </p:cNvPicPr>
          <p:nvPr/>
        </p:nvPicPr>
        <p:blipFill>
          <a:blip r:embed="rId3"/>
          <a:srcRect l="4436" t="65734" r="85642" b="17922"/>
          <a:stretch>
            <a:fillRect/>
          </a:stretch>
        </p:blipFill>
        <p:spPr>
          <a:xfrm>
            <a:off x="540913" y="4507602"/>
            <a:ext cx="1209612" cy="1120465"/>
          </a:xfrm>
          <a:prstGeom prst="rect">
            <a:avLst/>
          </a:prstGeom>
        </p:spPr>
      </p:pic>
      <p:pic>
        <p:nvPicPr>
          <p:cNvPr id="26" name="Picture 25">
            <a:extLst>
              <a:ext uri="{FF2B5EF4-FFF2-40B4-BE49-F238E27FC236}">
                <a16:creationId xmlns:a16="http://schemas.microsoft.com/office/drawing/2014/main" id="{A9F123A5-4912-E9F9-152E-83E31510C960}"/>
              </a:ext>
            </a:extLst>
          </p:cNvPr>
          <p:cNvPicPr>
            <a:picLocks noChangeAspect="1"/>
          </p:cNvPicPr>
          <p:nvPr/>
        </p:nvPicPr>
        <p:blipFill>
          <a:blip r:embed="rId3"/>
          <a:srcRect l="29146" t="61132" r="60772" b="22524"/>
          <a:stretch>
            <a:fillRect/>
          </a:stretch>
        </p:blipFill>
        <p:spPr>
          <a:xfrm>
            <a:off x="3553521" y="4192071"/>
            <a:ext cx="1229207" cy="1120464"/>
          </a:xfrm>
          <a:prstGeom prst="rect">
            <a:avLst/>
          </a:prstGeom>
        </p:spPr>
      </p:pic>
      <p:pic>
        <p:nvPicPr>
          <p:cNvPr id="27" name="Picture 26">
            <a:extLst>
              <a:ext uri="{FF2B5EF4-FFF2-40B4-BE49-F238E27FC236}">
                <a16:creationId xmlns:a16="http://schemas.microsoft.com/office/drawing/2014/main" id="{3571A795-AD1B-EF0E-0963-24142FE7F2A7}"/>
              </a:ext>
            </a:extLst>
          </p:cNvPr>
          <p:cNvPicPr>
            <a:picLocks noChangeAspect="1"/>
          </p:cNvPicPr>
          <p:nvPr/>
        </p:nvPicPr>
        <p:blipFill>
          <a:blip r:embed="rId3"/>
          <a:srcRect l="35743" t="31739" r="54175" b="51917"/>
          <a:stretch>
            <a:fillRect/>
          </a:stretch>
        </p:blipFill>
        <p:spPr>
          <a:xfrm>
            <a:off x="4357747" y="2177117"/>
            <a:ext cx="1229207" cy="1120464"/>
          </a:xfrm>
          <a:prstGeom prst="rect">
            <a:avLst/>
          </a:prstGeom>
        </p:spPr>
      </p:pic>
      <p:pic>
        <p:nvPicPr>
          <p:cNvPr id="28" name="Picture 27">
            <a:extLst>
              <a:ext uri="{FF2B5EF4-FFF2-40B4-BE49-F238E27FC236}">
                <a16:creationId xmlns:a16="http://schemas.microsoft.com/office/drawing/2014/main" id="{B6F24C93-4F1D-8693-C654-E45C86C5A1C6}"/>
              </a:ext>
            </a:extLst>
          </p:cNvPr>
          <p:cNvPicPr>
            <a:picLocks noChangeAspect="1"/>
          </p:cNvPicPr>
          <p:nvPr/>
        </p:nvPicPr>
        <p:blipFill>
          <a:blip r:embed="rId3"/>
          <a:srcRect l="4436" t="22525" r="77686" b="61131"/>
          <a:stretch>
            <a:fillRect/>
          </a:stretch>
        </p:blipFill>
        <p:spPr>
          <a:xfrm>
            <a:off x="537858" y="1545463"/>
            <a:ext cx="2179584" cy="1120464"/>
          </a:xfrm>
          <a:prstGeom prst="rect">
            <a:avLst/>
          </a:prstGeom>
        </p:spPr>
      </p:pic>
      <p:sp>
        <p:nvSpPr>
          <p:cNvPr id="12" name="TextBox 11">
            <a:extLst>
              <a:ext uri="{FF2B5EF4-FFF2-40B4-BE49-F238E27FC236}">
                <a16:creationId xmlns:a16="http://schemas.microsoft.com/office/drawing/2014/main" id="{CF5FD491-9167-7D1E-46D4-92552BAA2491}"/>
              </a:ext>
            </a:extLst>
          </p:cNvPr>
          <p:cNvSpPr txBox="1"/>
          <p:nvPr/>
        </p:nvSpPr>
        <p:spPr>
          <a:xfrm>
            <a:off x="7498494" y="2947239"/>
            <a:ext cx="4062135" cy="923330"/>
          </a:xfrm>
          <a:prstGeom prst="rect">
            <a:avLst/>
          </a:prstGeom>
          <a:noFill/>
        </p:spPr>
        <p:txBody>
          <a:bodyPr wrap="square" rtlCol="0">
            <a:spAutoFit/>
          </a:bodyPr>
          <a:lstStyle/>
          <a:p>
            <a:r>
              <a:rPr lang="en-GB" sz="5200" b="1" dirty="0">
                <a:latin typeface="Verdana" panose="020B0604030504040204" pitchFamily="34" charset="0"/>
                <a:ea typeface="Verdana" panose="020B0604030504040204" pitchFamily="34" charset="0"/>
                <a:cs typeface="Verdana" panose="020B0604030504040204" pitchFamily="34" charset="0"/>
              </a:rPr>
              <a:t>Not okay?</a:t>
            </a:r>
            <a:endParaRPr lang="en-GB" sz="5200" dirty="0">
              <a:latin typeface="Verdana" panose="020B0604030504040204" pitchFamily="34" charset="0"/>
              <a:ea typeface="Verdana" panose="020B0604030504040204" pitchFamily="34" charset="0"/>
              <a:cs typeface="Verdana" panose="020B0604030504040204" pitchFamily="34" charset="0"/>
            </a:endParaRPr>
          </a:p>
        </p:txBody>
      </p:sp>
      <p:sp>
        <p:nvSpPr>
          <p:cNvPr id="13" name="TextBox 12">
            <a:extLst>
              <a:ext uri="{FF2B5EF4-FFF2-40B4-BE49-F238E27FC236}">
                <a16:creationId xmlns:a16="http://schemas.microsoft.com/office/drawing/2014/main" id="{86F698CB-0385-B0E7-8C82-7F55E0238BB7}"/>
              </a:ext>
            </a:extLst>
          </p:cNvPr>
          <p:cNvSpPr txBox="1"/>
          <p:nvPr/>
        </p:nvSpPr>
        <p:spPr>
          <a:xfrm>
            <a:off x="1661222" y="2915341"/>
            <a:ext cx="2517374" cy="923330"/>
          </a:xfrm>
          <a:prstGeom prst="rect">
            <a:avLst/>
          </a:prstGeom>
          <a:noFill/>
        </p:spPr>
        <p:txBody>
          <a:bodyPr wrap="square" rtlCol="0">
            <a:spAutoFit/>
          </a:bodyPr>
          <a:lstStyle/>
          <a:p>
            <a:r>
              <a:rPr lang="en-GB" sz="5200" b="1" dirty="0">
                <a:latin typeface="Verdana" panose="020B0604030504040204" pitchFamily="34" charset="0"/>
                <a:ea typeface="Verdana" panose="020B0604030504040204" pitchFamily="34" charset="0"/>
                <a:cs typeface="Verdana" panose="020B0604030504040204" pitchFamily="34" charset="0"/>
              </a:rPr>
              <a:t>Okay?</a:t>
            </a:r>
            <a:endParaRPr lang="en-GB" sz="5200" dirty="0">
              <a:latin typeface="Verdana" panose="020B0604030504040204" pitchFamily="34" charset="0"/>
              <a:ea typeface="Verdana" panose="020B0604030504040204" pitchFamily="34" charset="0"/>
              <a:cs typeface="Verdana" panose="020B0604030504040204" pitchFamily="34" charset="0"/>
            </a:endParaRPr>
          </a:p>
        </p:txBody>
      </p:sp>
      <p:sp>
        <p:nvSpPr>
          <p:cNvPr id="16" name="TextBox 15">
            <a:extLst>
              <a:ext uri="{FF2B5EF4-FFF2-40B4-BE49-F238E27FC236}">
                <a16:creationId xmlns:a16="http://schemas.microsoft.com/office/drawing/2014/main" id="{002C1D8B-BA13-C462-C01A-54E7B86DE354}"/>
              </a:ext>
            </a:extLst>
          </p:cNvPr>
          <p:cNvSpPr txBox="1"/>
          <p:nvPr/>
        </p:nvSpPr>
        <p:spPr>
          <a:xfrm>
            <a:off x="4652731" y="2408841"/>
            <a:ext cx="934224" cy="358560"/>
          </a:xfrm>
          <a:prstGeom prst="rect">
            <a:avLst/>
          </a:prstGeom>
          <a:noFill/>
        </p:spPr>
        <p:txBody>
          <a:bodyPr wrap="square" rtlCol="0">
            <a:spAutoFit/>
          </a:bodyPr>
          <a:lstStyle/>
          <a:p>
            <a:pPr>
              <a:spcBef>
                <a:spcPts val="1200"/>
              </a:spcBef>
            </a:pPr>
            <a:r>
              <a:rPr lang="en-GB" sz="1730" b="1" dirty="0">
                <a:latin typeface="Verdana" panose="020B0604030504040204" pitchFamily="34" charset="0"/>
                <a:ea typeface="Verdana" panose="020B0604030504040204" pitchFamily="34" charset="0"/>
                <a:cs typeface="Verdana" panose="020B0604030504040204" pitchFamily="34" charset="0"/>
              </a:rPr>
              <a:t>Safe</a:t>
            </a:r>
          </a:p>
        </p:txBody>
      </p:sp>
      <p:sp>
        <p:nvSpPr>
          <p:cNvPr id="17" name="TextBox 16">
            <a:extLst>
              <a:ext uri="{FF2B5EF4-FFF2-40B4-BE49-F238E27FC236}">
                <a16:creationId xmlns:a16="http://schemas.microsoft.com/office/drawing/2014/main" id="{37E2710F-B7FB-82A7-70CF-FCAEE7BA39BC}"/>
              </a:ext>
            </a:extLst>
          </p:cNvPr>
          <p:cNvSpPr txBox="1"/>
          <p:nvPr/>
        </p:nvSpPr>
        <p:spPr>
          <a:xfrm>
            <a:off x="816301" y="4781824"/>
            <a:ext cx="934224" cy="358560"/>
          </a:xfrm>
          <a:prstGeom prst="rect">
            <a:avLst/>
          </a:prstGeom>
          <a:noFill/>
        </p:spPr>
        <p:txBody>
          <a:bodyPr wrap="square" rtlCol="0">
            <a:spAutoFit/>
          </a:bodyPr>
          <a:lstStyle/>
          <a:p>
            <a:pPr>
              <a:spcBef>
                <a:spcPts val="1200"/>
              </a:spcBef>
            </a:pPr>
            <a:r>
              <a:rPr lang="en-GB" sz="1730" b="1" dirty="0">
                <a:latin typeface="Verdana" panose="020B0604030504040204" pitchFamily="34" charset="0"/>
                <a:ea typeface="Verdana" panose="020B0604030504040204" pitchFamily="34" charset="0"/>
                <a:cs typeface="Verdana" panose="020B0604030504040204" pitchFamily="34" charset="0"/>
              </a:rPr>
              <a:t>Fun</a:t>
            </a:r>
          </a:p>
        </p:txBody>
      </p:sp>
      <p:sp>
        <p:nvSpPr>
          <p:cNvPr id="18" name="TextBox 17">
            <a:extLst>
              <a:ext uri="{FF2B5EF4-FFF2-40B4-BE49-F238E27FC236}">
                <a16:creationId xmlns:a16="http://schemas.microsoft.com/office/drawing/2014/main" id="{B68E1305-DFD5-F61A-D83E-37FD45366EB2}"/>
              </a:ext>
            </a:extLst>
          </p:cNvPr>
          <p:cNvSpPr txBox="1"/>
          <p:nvPr/>
        </p:nvSpPr>
        <p:spPr>
          <a:xfrm>
            <a:off x="3848504" y="4496668"/>
            <a:ext cx="934224" cy="358560"/>
          </a:xfrm>
          <a:prstGeom prst="rect">
            <a:avLst/>
          </a:prstGeom>
          <a:noFill/>
        </p:spPr>
        <p:txBody>
          <a:bodyPr wrap="square" rtlCol="0">
            <a:spAutoFit/>
          </a:bodyPr>
          <a:lstStyle/>
          <a:p>
            <a:pPr>
              <a:spcBef>
                <a:spcPts val="1200"/>
              </a:spcBef>
            </a:pPr>
            <a:r>
              <a:rPr lang="en-GB" sz="1730" b="1" dirty="0">
                <a:latin typeface="Verdana" panose="020B0604030504040204" pitchFamily="34" charset="0"/>
                <a:ea typeface="Verdana" panose="020B0604030504040204" pitchFamily="34" charset="0"/>
                <a:cs typeface="Verdana" panose="020B0604030504040204" pitchFamily="34" charset="0"/>
              </a:rPr>
              <a:t>Kind</a:t>
            </a:r>
          </a:p>
        </p:txBody>
      </p:sp>
      <p:sp>
        <p:nvSpPr>
          <p:cNvPr id="19" name="TextBox 18">
            <a:extLst>
              <a:ext uri="{FF2B5EF4-FFF2-40B4-BE49-F238E27FC236}">
                <a16:creationId xmlns:a16="http://schemas.microsoft.com/office/drawing/2014/main" id="{0EAAA63C-1841-22A3-37E6-FA8902BD52EA}"/>
              </a:ext>
            </a:extLst>
          </p:cNvPr>
          <p:cNvSpPr txBox="1"/>
          <p:nvPr/>
        </p:nvSpPr>
        <p:spPr>
          <a:xfrm>
            <a:off x="784403" y="1804707"/>
            <a:ext cx="2050642" cy="372410"/>
          </a:xfrm>
          <a:prstGeom prst="rect">
            <a:avLst/>
          </a:prstGeom>
          <a:noFill/>
        </p:spPr>
        <p:txBody>
          <a:bodyPr wrap="square" rtlCol="0">
            <a:spAutoFit/>
          </a:bodyPr>
          <a:lstStyle/>
          <a:p>
            <a:pPr>
              <a:spcBef>
                <a:spcPts val="1200"/>
              </a:spcBef>
            </a:pPr>
            <a:r>
              <a:rPr lang="en-GB" sz="1730" b="1" dirty="0">
                <a:latin typeface="Verdana" panose="020B0604030504040204" pitchFamily="34" charset="0"/>
                <a:ea typeface="Verdana" panose="020B0604030504040204" pitchFamily="34" charset="0"/>
                <a:cs typeface="Verdana" panose="020B0604030504040204" pitchFamily="34" charset="0"/>
              </a:rPr>
              <a:t>Responsible</a:t>
            </a:r>
          </a:p>
        </p:txBody>
      </p:sp>
      <p:sp>
        <p:nvSpPr>
          <p:cNvPr id="20" name="TextBox 19">
            <a:extLst>
              <a:ext uri="{FF2B5EF4-FFF2-40B4-BE49-F238E27FC236}">
                <a16:creationId xmlns:a16="http://schemas.microsoft.com/office/drawing/2014/main" id="{311BE1B1-C59B-3718-9C4D-600D9AB39820}"/>
              </a:ext>
            </a:extLst>
          </p:cNvPr>
          <p:cNvSpPr txBox="1"/>
          <p:nvPr/>
        </p:nvSpPr>
        <p:spPr>
          <a:xfrm>
            <a:off x="6448479" y="1637660"/>
            <a:ext cx="1340445" cy="624786"/>
          </a:xfrm>
          <a:prstGeom prst="rect">
            <a:avLst/>
          </a:prstGeom>
          <a:noFill/>
        </p:spPr>
        <p:txBody>
          <a:bodyPr wrap="square" rtlCol="0">
            <a:spAutoFit/>
          </a:bodyPr>
          <a:lstStyle/>
          <a:p>
            <a:pPr>
              <a:spcBef>
                <a:spcPts val="1200"/>
              </a:spcBef>
            </a:pPr>
            <a:r>
              <a:rPr lang="en-GB" sz="1730" b="1" dirty="0">
                <a:latin typeface="Verdana" panose="020B0604030504040204" pitchFamily="34" charset="0"/>
                <a:ea typeface="Verdana" panose="020B0604030504040204" pitchFamily="34" charset="0"/>
                <a:cs typeface="Verdana" panose="020B0604030504040204" pitchFamily="34" charset="0"/>
              </a:rPr>
              <a:t>To hurt someone</a:t>
            </a:r>
          </a:p>
        </p:txBody>
      </p:sp>
      <p:sp>
        <p:nvSpPr>
          <p:cNvPr id="21" name="TextBox 20">
            <a:extLst>
              <a:ext uri="{FF2B5EF4-FFF2-40B4-BE49-F238E27FC236}">
                <a16:creationId xmlns:a16="http://schemas.microsoft.com/office/drawing/2014/main" id="{51765F43-753C-A978-1588-12B918054720}"/>
              </a:ext>
            </a:extLst>
          </p:cNvPr>
          <p:cNvSpPr txBox="1"/>
          <p:nvPr/>
        </p:nvSpPr>
        <p:spPr>
          <a:xfrm>
            <a:off x="10326417" y="1406306"/>
            <a:ext cx="1571800" cy="624786"/>
          </a:xfrm>
          <a:prstGeom prst="rect">
            <a:avLst/>
          </a:prstGeom>
          <a:noFill/>
        </p:spPr>
        <p:txBody>
          <a:bodyPr wrap="square" rtlCol="0">
            <a:spAutoFit/>
          </a:bodyPr>
          <a:lstStyle/>
          <a:p>
            <a:pPr>
              <a:spcBef>
                <a:spcPts val="1200"/>
              </a:spcBef>
            </a:pPr>
            <a:r>
              <a:rPr lang="en-GB" sz="1730" b="1" dirty="0">
                <a:latin typeface="Verdana" panose="020B0604030504040204" pitchFamily="34" charset="0"/>
                <a:ea typeface="Verdana" panose="020B0604030504040204" pitchFamily="34" charset="0"/>
                <a:cs typeface="Verdana" panose="020B0604030504040204" pitchFamily="34" charset="0"/>
              </a:rPr>
              <a:t>To upset someone</a:t>
            </a:r>
          </a:p>
        </p:txBody>
      </p:sp>
      <p:sp>
        <p:nvSpPr>
          <p:cNvPr id="22" name="TextBox 21">
            <a:extLst>
              <a:ext uri="{FF2B5EF4-FFF2-40B4-BE49-F238E27FC236}">
                <a16:creationId xmlns:a16="http://schemas.microsoft.com/office/drawing/2014/main" id="{D37ACF2F-33AD-B1B1-C017-CAC709957A0D}"/>
              </a:ext>
            </a:extLst>
          </p:cNvPr>
          <p:cNvSpPr txBox="1"/>
          <p:nvPr/>
        </p:nvSpPr>
        <p:spPr>
          <a:xfrm>
            <a:off x="6448479" y="4248657"/>
            <a:ext cx="1571800" cy="624786"/>
          </a:xfrm>
          <a:prstGeom prst="rect">
            <a:avLst/>
          </a:prstGeom>
          <a:noFill/>
        </p:spPr>
        <p:txBody>
          <a:bodyPr wrap="square" rtlCol="0">
            <a:spAutoFit/>
          </a:bodyPr>
          <a:lstStyle/>
          <a:p>
            <a:pPr>
              <a:spcBef>
                <a:spcPts val="1200"/>
              </a:spcBef>
            </a:pPr>
            <a:r>
              <a:rPr lang="en-GB" sz="1730" b="1" dirty="0">
                <a:latin typeface="Verdana" panose="020B0604030504040204" pitchFamily="34" charset="0"/>
                <a:ea typeface="Verdana" panose="020B0604030504040204" pitchFamily="34" charset="0"/>
                <a:cs typeface="Verdana" panose="020B0604030504040204" pitchFamily="34" charset="0"/>
              </a:rPr>
              <a:t>To trick someone</a:t>
            </a:r>
          </a:p>
        </p:txBody>
      </p:sp>
      <p:sp>
        <p:nvSpPr>
          <p:cNvPr id="23" name="TextBox 22">
            <a:extLst>
              <a:ext uri="{FF2B5EF4-FFF2-40B4-BE49-F238E27FC236}">
                <a16:creationId xmlns:a16="http://schemas.microsoft.com/office/drawing/2014/main" id="{F7664F3A-10A9-0DEB-49E3-2827C7E2B776}"/>
              </a:ext>
            </a:extLst>
          </p:cNvPr>
          <p:cNvSpPr txBox="1"/>
          <p:nvPr/>
        </p:nvSpPr>
        <p:spPr>
          <a:xfrm>
            <a:off x="10282349" y="4785514"/>
            <a:ext cx="1093350" cy="358560"/>
          </a:xfrm>
          <a:prstGeom prst="rect">
            <a:avLst/>
          </a:prstGeom>
          <a:noFill/>
        </p:spPr>
        <p:txBody>
          <a:bodyPr wrap="square" rtlCol="0">
            <a:spAutoFit/>
          </a:bodyPr>
          <a:lstStyle/>
          <a:p>
            <a:pPr>
              <a:spcBef>
                <a:spcPts val="1200"/>
              </a:spcBef>
            </a:pPr>
            <a:r>
              <a:rPr lang="en-GB" sz="1730" b="1" dirty="0">
                <a:latin typeface="Verdana" panose="020B0604030504040204" pitchFamily="34" charset="0"/>
                <a:ea typeface="Verdana" panose="020B0604030504040204" pitchFamily="34" charset="0"/>
                <a:cs typeface="Verdana" panose="020B0604030504040204" pitchFamily="34" charset="0"/>
              </a:rPr>
              <a:t>Unsafe</a:t>
            </a:r>
          </a:p>
        </p:txBody>
      </p:sp>
    </p:spTree>
    <p:extLst>
      <p:ext uri="{BB962C8B-B14F-4D97-AF65-F5344CB8AC3E}">
        <p14:creationId xmlns:p14="http://schemas.microsoft.com/office/powerpoint/2010/main" val="425882417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p:cTn id="19" dur="500" fill="hold"/>
                                        <p:tgtEl>
                                          <p:spTgt spid="35"/>
                                        </p:tgtEl>
                                        <p:attrNameLst>
                                          <p:attrName>ppt_w</p:attrName>
                                        </p:attrNameLst>
                                      </p:cBhvr>
                                      <p:tavLst>
                                        <p:tav tm="0">
                                          <p:val>
                                            <p:fltVal val="0"/>
                                          </p:val>
                                        </p:tav>
                                        <p:tav tm="100000">
                                          <p:val>
                                            <p:strVal val="#ppt_w"/>
                                          </p:val>
                                        </p:tav>
                                      </p:tavLst>
                                    </p:anim>
                                    <p:anim calcmode="lin" valueType="num">
                                      <p:cBhvr>
                                        <p:cTn id="20" dur="500" fill="hold"/>
                                        <p:tgtEl>
                                          <p:spTgt spid="35"/>
                                        </p:tgtEl>
                                        <p:attrNameLst>
                                          <p:attrName>ppt_h</p:attrName>
                                        </p:attrNameLst>
                                      </p:cBhvr>
                                      <p:tavLst>
                                        <p:tav tm="0">
                                          <p:val>
                                            <p:fltVal val="0"/>
                                          </p:val>
                                        </p:tav>
                                        <p:tav tm="100000">
                                          <p:val>
                                            <p:strVal val="#ppt_h"/>
                                          </p:val>
                                        </p:tav>
                                      </p:tavLst>
                                    </p:anim>
                                  </p:childTnLst>
                                </p:cTn>
                              </p:par>
                            </p:childTnLst>
                          </p:cTn>
                        </p:par>
                        <p:par>
                          <p:cTn id="21" fill="hold">
                            <p:stCondLst>
                              <p:cond delay="500"/>
                            </p:stCondLst>
                            <p:childTnLst>
                              <p:par>
                                <p:cTn id="22" presetID="23" presetClass="entr" presetSubtype="16"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fltVal val="0"/>
                                          </p:val>
                                        </p:tav>
                                        <p:tav tm="100000">
                                          <p:val>
                                            <p:strVal val="#ppt_w"/>
                                          </p:val>
                                        </p:tav>
                                      </p:tavLst>
                                    </p:anim>
                                    <p:anim calcmode="lin" valueType="num">
                                      <p:cBhvr>
                                        <p:cTn id="25" dur="500" fill="hold"/>
                                        <p:tgtEl>
                                          <p:spTgt spid="21"/>
                                        </p:tgtEl>
                                        <p:attrNameLst>
                                          <p:attrName>ppt_h</p:attrName>
                                        </p:attrNameLst>
                                      </p:cBhvr>
                                      <p:tavLst>
                                        <p:tav tm="0">
                                          <p:val>
                                            <p:fltVal val="0"/>
                                          </p:val>
                                        </p:tav>
                                        <p:tav tm="100000">
                                          <p:val>
                                            <p:strVal val="#ppt_h"/>
                                          </p:val>
                                        </p:tav>
                                      </p:tavLst>
                                    </p:anim>
                                  </p:childTnLst>
                                </p:cTn>
                              </p:par>
                              <p:par>
                                <p:cTn id="26" presetID="23" presetClass="entr" presetSubtype="16"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p:cTn id="28" dur="500" fill="hold"/>
                                        <p:tgtEl>
                                          <p:spTgt spid="24"/>
                                        </p:tgtEl>
                                        <p:attrNameLst>
                                          <p:attrName>ppt_w</p:attrName>
                                        </p:attrNameLst>
                                      </p:cBhvr>
                                      <p:tavLst>
                                        <p:tav tm="0">
                                          <p:val>
                                            <p:fltVal val="0"/>
                                          </p:val>
                                        </p:tav>
                                        <p:tav tm="100000">
                                          <p:val>
                                            <p:strVal val="#ppt_w"/>
                                          </p:val>
                                        </p:tav>
                                      </p:tavLst>
                                    </p:anim>
                                    <p:anim calcmode="lin" valueType="num">
                                      <p:cBhvr>
                                        <p:cTn id="29" dur="500" fill="hold"/>
                                        <p:tgtEl>
                                          <p:spTgt spid="24"/>
                                        </p:tgtEl>
                                        <p:attrNameLst>
                                          <p:attrName>ppt_h</p:attrName>
                                        </p:attrNameLst>
                                      </p:cBhvr>
                                      <p:tavLst>
                                        <p:tav tm="0">
                                          <p:val>
                                            <p:fltVal val="0"/>
                                          </p:val>
                                        </p:tav>
                                        <p:tav tm="100000">
                                          <p:val>
                                            <p:strVal val="#ppt_h"/>
                                          </p:val>
                                        </p:tav>
                                      </p:tavLst>
                                    </p:anim>
                                  </p:childTnLst>
                                </p:cTn>
                              </p:par>
                              <p:par>
                                <p:cTn id="30" presetID="23" presetClass="entr" presetSubtype="16"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p:cTn id="32" dur="500" fill="hold"/>
                                        <p:tgtEl>
                                          <p:spTgt spid="23"/>
                                        </p:tgtEl>
                                        <p:attrNameLst>
                                          <p:attrName>ppt_w</p:attrName>
                                        </p:attrNameLst>
                                      </p:cBhvr>
                                      <p:tavLst>
                                        <p:tav tm="0">
                                          <p:val>
                                            <p:fltVal val="0"/>
                                          </p:val>
                                        </p:tav>
                                        <p:tav tm="100000">
                                          <p:val>
                                            <p:strVal val="#ppt_w"/>
                                          </p:val>
                                        </p:tav>
                                      </p:tavLst>
                                    </p:anim>
                                    <p:anim calcmode="lin" valueType="num">
                                      <p:cBhvr>
                                        <p:cTn id="33" dur="500" fill="hold"/>
                                        <p:tgtEl>
                                          <p:spTgt spid="23"/>
                                        </p:tgtEl>
                                        <p:attrNameLst>
                                          <p:attrName>ppt_h</p:attrName>
                                        </p:attrNameLst>
                                      </p:cBhvr>
                                      <p:tavLst>
                                        <p:tav tm="0">
                                          <p:val>
                                            <p:fltVal val="0"/>
                                          </p:val>
                                        </p:tav>
                                        <p:tav tm="100000">
                                          <p:val>
                                            <p:strVal val="#ppt_h"/>
                                          </p:val>
                                        </p:tav>
                                      </p:tavLst>
                                    </p:anim>
                                  </p:childTnLst>
                                </p:cTn>
                              </p:par>
                              <p:par>
                                <p:cTn id="34" presetID="23" presetClass="entr" presetSubtype="16" fill="hold" nodeType="withEffect">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cBhvr>
                                        <p:cTn id="36" dur="500" fill="hold"/>
                                        <p:tgtEl>
                                          <p:spTgt spid="33"/>
                                        </p:tgtEl>
                                        <p:attrNameLst>
                                          <p:attrName>ppt_w</p:attrName>
                                        </p:attrNameLst>
                                      </p:cBhvr>
                                      <p:tavLst>
                                        <p:tav tm="0">
                                          <p:val>
                                            <p:fltVal val="0"/>
                                          </p:val>
                                        </p:tav>
                                        <p:tav tm="100000">
                                          <p:val>
                                            <p:strVal val="#ppt_w"/>
                                          </p:val>
                                        </p:tav>
                                      </p:tavLst>
                                    </p:anim>
                                    <p:anim calcmode="lin" valueType="num">
                                      <p:cBhvr>
                                        <p:cTn id="37" dur="500" fill="hold"/>
                                        <p:tgtEl>
                                          <p:spTgt spid="33"/>
                                        </p:tgtEl>
                                        <p:attrNameLst>
                                          <p:attrName>ppt_h</p:attrName>
                                        </p:attrNameLst>
                                      </p:cBhvr>
                                      <p:tavLst>
                                        <p:tav tm="0">
                                          <p:val>
                                            <p:fltVal val="0"/>
                                          </p:val>
                                        </p:tav>
                                        <p:tav tm="100000">
                                          <p:val>
                                            <p:strVal val="#ppt_h"/>
                                          </p:val>
                                        </p:tav>
                                      </p:tavLst>
                                    </p:anim>
                                  </p:childTnLst>
                                </p:cTn>
                              </p:par>
                              <p:par>
                                <p:cTn id="38" presetID="23" presetClass="entr" presetSubtype="16"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500" fill="hold"/>
                                        <p:tgtEl>
                                          <p:spTgt spid="20"/>
                                        </p:tgtEl>
                                        <p:attrNameLst>
                                          <p:attrName>ppt_w</p:attrName>
                                        </p:attrNameLst>
                                      </p:cBhvr>
                                      <p:tavLst>
                                        <p:tav tm="0">
                                          <p:val>
                                            <p:fltVal val="0"/>
                                          </p:val>
                                        </p:tav>
                                        <p:tav tm="100000">
                                          <p:val>
                                            <p:strVal val="#ppt_w"/>
                                          </p:val>
                                        </p:tav>
                                      </p:tavLst>
                                    </p:anim>
                                    <p:anim calcmode="lin" valueType="num">
                                      <p:cBhvr>
                                        <p:cTn id="41" dur="500" fill="hold"/>
                                        <p:tgtEl>
                                          <p:spTgt spid="20"/>
                                        </p:tgtEl>
                                        <p:attrNameLst>
                                          <p:attrName>ppt_h</p:attrName>
                                        </p:attrNameLst>
                                      </p:cBhvr>
                                      <p:tavLst>
                                        <p:tav tm="0">
                                          <p:val>
                                            <p:fltVal val="0"/>
                                          </p:val>
                                        </p:tav>
                                        <p:tav tm="100000">
                                          <p:val>
                                            <p:strVal val="#ppt_h"/>
                                          </p:val>
                                        </p:tav>
                                      </p:tavLst>
                                    </p:anim>
                                  </p:childTnLst>
                                </p:cTn>
                              </p:par>
                              <p:par>
                                <p:cTn id="42" presetID="23" presetClass="entr" presetSubtype="16" fill="hold" nodeType="withEffect">
                                  <p:stCondLst>
                                    <p:cond delay="0"/>
                                  </p:stCondLst>
                                  <p:childTnLst>
                                    <p:set>
                                      <p:cBhvr>
                                        <p:cTn id="43" dur="1" fill="hold">
                                          <p:stCondLst>
                                            <p:cond delay="0"/>
                                          </p:stCondLst>
                                        </p:cTn>
                                        <p:tgtEl>
                                          <p:spTgt spid="30"/>
                                        </p:tgtEl>
                                        <p:attrNameLst>
                                          <p:attrName>style.visibility</p:attrName>
                                        </p:attrNameLst>
                                      </p:cBhvr>
                                      <p:to>
                                        <p:strVal val="visible"/>
                                      </p:to>
                                    </p:set>
                                    <p:anim calcmode="lin" valueType="num">
                                      <p:cBhvr>
                                        <p:cTn id="44" dur="500" fill="hold"/>
                                        <p:tgtEl>
                                          <p:spTgt spid="30"/>
                                        </p:tgtEl>
                                        <p:attrNameLst>
                                          <p:attrName>ppt_w</p:attrName>
                                        </p:attrNameLst>
                                      </p:cBhvr>
                                      <p:tavLst>
                                        <p:tav tm="0">
                                          <p:val>
                                            <p:fltVal val="0"/>
                                          </p:val>
                                        </p:tav>
                                        <p:tav tm="100000">
                                          <p:val>
                                            <p:strVal val="#ppt_w"/>
                                          </p:val>
                                        </p:tav>
                                      </p:tavLst>
                                    </p:anim>
                                    <p:anim calcmode="lin" valueType="num">
                                      <p:cBhvr>
                                        <p:cTn id="45" dur="500" fill="hold"/>
                                        <p:tgtEl>
                                          <p:spTgt spid="30"/>
                                        </p:tgtEl>
                                        <p:attrNameLst>
                                          <p:attrName>ppt_h</p:attrName>
                                        </p:attrNameLst>
                                      </p:cBhvr>
                                      <p:tavLst>
                                        <p:tav tm="0">
                                          <p:val>
                                            <p:fltVal val="0"/>
                                          </p:val>
                                        </p:tav>
                                        <p:tav tm="100000">
                                          <p:val>
                                            <p:strVal val="#ppt_h"/>
                                          </p:val>
                                        </p:tav>
                                      </p:tavLst>
                                    </p:anim>
                                  </p:childTnLst>
                                </p:cTn>
                              </p:par>
                              <p:par>
                                <p:cTn id="46" presetID="23" presetClass="entr" presetSubtype="16" fill="hold" grpId="0" nodeType="withEffect">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cBhvr>
                                        <p:cTn id="48" dur="500" fill="hold"/>
                                        <p:tgtEl>
                                          <p:spTgt spid="22"/>
                                        </p:tgtEl>
                                        <p:attrNameLst>
                                          <p:attrName>ppt_w</p:attrName>
                                        </p:attrNameLst>
                                      </p:cBhvr>
                                      <p:tavLst>
                                        <p:tav tm="0">
                                          <p:val>
                                            <p:fltVal val="0"/>
                                          </p:val>
                                        </p:tav>
                                        <p:tav tm="100000">
                                          <p:val>
                                            <p:strVal val="#ppt_w"/>
                                          </p:val>
                                        </p:tav>
                                      </p:tavLst>
                                    </p:anim>
                                    <p:anim calcmode="lin" valueType="num">
                                      <p:cBhvr>
                                        <p:cTn id="49" dur="500" fill="hold"/>
                                        <p:tgtEl>
                                          <p:spTgt spid="22"/>
                                        </p:tgtEl>
                                        <p:attrNameLst>
                                          <p:attrName>ppt_h</p:attrName>
                                        </p:attrNameLst>
                                      </p:cBhvr>
                                      <p:tavLst>
                                        <p:tav tm="0">
                                          <p:val>
                                            <p:fltVal val="0"/>
                                          </p:val>
                                        </p:tav>
                                        <p:tav tm="100000">
                                          <p:val>
                                            <p:strVal val="#ppt_h"/>
                                          </p:val>
                                        </p:tav>
                                      </p:tavLst>
                                    </p:anim>
                                  </p:childTnLst>
                                </p:cTn>
                              </p:par>
                              <p:par>
                                <p:cTn id="50" presetID="23" presetClass="entr" presetSubtype="16" fill="hold" nodeType="withEffect">
                                  <p:stCondLst>
                                    <p:cond delay="0"/>
                                  </p:stCondLst>
                                  <p:childTnLst>
                                    <p:set>
                                      <p:cBhvr>
                                        <p:cTn id="51" dur="1" fill="hold">
                                          <p:stCondLst>
                                            <p:cond delay="0"/>
                                          </p:stCondLst>
                                        </p:cTn>
                                        <p:tgtEl>
                                          <p:spTgt spid="32"/>
                                        </p:tgtEl>
                                        <p:attrNameLst>
                                          <p:attrName>style.visibility</p:attrName>
                                        </p:attrNameLst>
                                      </p:cBhvr>
                                      <p:to>
                                        <p:strVal val="visible"/>
                                      </p:to>
                                    </p:set>
                                    <p:anim calcmode="lin" valueType="num">
                                      <p:cBhvr>
                                        <p:cTn id="52" dur="500" fill="hold"/>
                                        <p:tgtEl>
                                          <p:spTgt spid="32"/>
                                        </p:tgtEl>
                                        <p:attrNameLst>
                                          <p:attrName>ppt_w</p:attrName>
                                        </p:attrNameLst>
                                      </p:cBhvr>
                                      <p:tavLst>
                                        <p:tav tm="0">
                                          <p:val>
                                            <p:fltVal val="0"/>
                                          </p:val>
                                        </p:tav>
                                        <p:tav tm="100000">
                                          <p:val>
                                            <p:strVal val="#ppt_w"/>
                                          </p:val>
                                        </p:tav>
                                      </p:tavLst>
                                    </p:anim>
                                    <p:anim calcmode="lin" valueType="num">
                                      <p:cBhvr>
                                        <p:cTn id="53" dur="500" fill="hold"/>
                                        <p:tgtEl>
                                          <p:spTgt spid="32"/>
                                        </p:tgtEl>
                                        <p:attrNameLst>
                                          <p:attrName>ppt_h</p:attrName>
                                        </p:attrNameLst>
                                      </p:cBhvr>
                                      <p:tavLst>
                                        <p:tav tm="0">
                                          <p:val>
                                            <p:fltVal val="0"/>
                                          </p:val>
                                        </p:tav>
                                        <p:tav tm="100000">
                                          <p:val>
                                            <p:strVal val="#ppt_h"/>
                                          </p:val>
                                        </p:tav>
                                      </p:tavLst>
                                    </p:anim>
                                  </p:childTnLst>
                                </p:cTn>
                              </p:par>
                              <p:par>
                                <p:cTn id="54" presetID="23" presetClass="entr" presetSubtype="16"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p:cTn id="56" dur="500" fill="hold"/>
                                        <p:tgtEl>
                                          <p:spTgt spid="18"/>
                                        </p:tgtEl>
                                        <p:attrNameLst>
                                          <p:attrName>ppt_w</p:attrName>
                                        </p:attrNameLst>
                                      </p:cBhvr>
                                      <p:tavLst>
                                        <p:tav tm="0">
                                          <p:val>
                                            <p:fltVal val="0"/>
                                          </p:val>
                                        </p:tav>
                                        <p:tav tm="100000">
                                          <p:val>
                                            <p:strVal val="#ppt_w"/>
                                          </p:val>
                                        </p:tav>
                                      </p:tavLst>
                                    </p:anim>
                                    <p:anim calcmode="lin" valueType="num">
                                      <p:cBhvr>
                                        <p:cTn id="57" dur="500" fill="hold"/>
                                        <p:tgtEl>
                                          <p:spTgt spid="18"/>
                                        </p:tgtEl>
                                        <p:attrNameLst>
                                          <p:attrName>ppt_h</p:attrName>
                                        </p:attrNameLst>
                                      </p:cBhvr>
                                      <p:tavLst>
                                        <p:tav tm="0">
                                          <p:val>
                                            <p:fltVal val="0"/>
                                          </p:val>
                                        </p:tav>
                                        <p:tav tm="100000">
                                          <p:val>
                                            <p:strVal val="#ppt_h"/>
                                          </p:val>
                                        </p:tav>
                                      </p:tavLst>
                                    </p:anim>
                                  </p:childTnLst>
                                </p:cTn>
                              </p:par>
                              <p:par>
                                <p:cTn id="58" presetID="23" presetClass="entr" presetSubtype="16" fill="hold" nodeType="withEffect">
                                  <p:stCondLst>
                                    <p:cond delay="0"/>
                                  </p:stCondLst>
                                  <p:childTnLst>
                                    <p:set>
                                      <p:cBhvr>
                                        <p:cTn id="59" dur="1" fill="hold">
                                          <p:stCondLst>
                                            <p:cond delay="0"/>
                                          </p:stCondLst>
                                        </p:cTn>
                                        <p:tgtEl>
                                          <p:spTgt spid="26"/>
                                        </p:tgtEl>
                                        <p:attrNameLst>
                                          <p:attrName>style.visibility</p:attrName>
                                        </p:attrNameLst>
                                      </p:cBhvr>
                                      <p:to>
                                        <p:strVal val="visible"/>
                                      </p:to>
                                    </p:set>
                                    <p:anim calcmode="lin" valueType="num">
                                      <p:cBhvr>
                                        <p:cTn id="60" dur="500" fill="hold"/>
                                        <p:tgtEl>
                                          <p:spTgt spid="26"/>
                                        </p:tgtEl>
                                        <p:attrNameLst>
                                          <p:attrName>ppt_w</p:attrName>
                                        </p:attrNameLst>
                                      </p:cBhvr>
                                      <p:tavLst>
                                        <p:tav tm="0">
                                          <p:val>
                                            <p:fltVal val="0"/>
                                          </p:val>
                                        </p:tav>
                                        <p:tav tm="100000">
                                          <p:val>
                                            <p:strVal val="#ppt_w"/>
                                          </p:val>
                                        </p:tav>
                                      </p:tavLst>
                                    </p:anim>
                                    <p:anim calcmode="lin" valueType="num">
                                      <p:cBhvr>
                                        <p:cTn id="61" dur="500" fill="hold"/>
                                        <p:tgtEl>
                                          <p:spTgt spid="26"/>
                                        </p:tgtEl>
                                        <p:attrNameLst>
                                          <p:attrName>ppt_h</p:attrName>
                                        </p:attrNameLst>
                                      </p:cBhvr>
                                      <p:tavLst>
                                        <p:tav tm="0">
                                          <p:val>
                                            <p:fltVal val="0"/>
                                          </p:val>
                                        </p:tav>
                                        <p:tav tm="100000">
                                          <p:val>
                                            <p:strVal val="#ppt_h"/>
                                          </p:val>
                                        </p:tav>
                                      </p:tavLst>
                                    </p:anim>
                                  </p:childTnLst>
                                </p:cTn>
                              </p:par>
                              <p:par>
                                <p:cTn id="62" presetID="23" presetClass="entr" presetSubtype="16"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p:cTn id="64" dur="500" fill="hold"/>
                                        <p:tgtEl>
                                          <p:spTgt spid="16"/>
                                        </p:tgtEl>
                                        <p:attrNameLst>
                                          <p:attrName>ppt_w</p:attrName>
                                        </p:attrNameLst>
                                      </p:cBhvr>
                                      <p:tavLst>
                                        <p:tav tm="0">
                                          <p:val>
                                            <p:fltVal val="0"/>
                                          </p:val>
                                        </p:tav>
                                        <p:tav tm="100000">
                                          <p:val>
                                            <p:strVal val="#ppt_w"/>
                                          </p:val>
                                        </p:tav>
                                      </p:tavLst>
                                    </p:anim>
                                    <p:anim calcmode="lin" valueType="num">
                                      <p:cBhvr>
                                        <p:cTn id="65" dur="500" fill="hold"/>
                                        <p:tgtEl>
                                          <p:spTgt spid="16"/>
                                        </p:tgtEl>
                                        <p:attrNameLst>
                                          <p:attrName>ppt_h</p:attrName>
                                        </p:attrNameLst>
                                      </p:cBhvr>
                                      <p:tavLst>
                                        <p:tav tm="0">
                                          <p:val>
                                            <p:fltVal val="0"/>
                                          </p:val>
                                        </p:tav>
                                        <p:tav tm="100000">
                                          <p:val>
                                            <p:strVal val="#ppt_h"/>
                                          </p:val>
                                        </p:tav>
                                      </p:tavLst>
                                    </p:anim>
                                  </p:childTnLst>
                                </p:cTn>
                              </p:par>
                              <p:par>
                                <p:cTn id="66" presetID="23" presetClass="entr" presetSubtype="16" fill="hold" nodeType="withEffect">
                                  <p:stCondLst>
                                    <p:cond delay="0"/>
                                  </p:stCondLst>
                                  <p:childTnLst>
                                    <p:set>
                                      <p:cBhvr>
                                        <p:cTn id="67" dur="1" fill="hold">
                                          <p:stCondLst>
                                            <p:cond delay="0"/>
                                          </p:stCondLst>
                                        </p:cTn>
                                        <p:tgtEl>
                                          <p:spTgt spid="27"/>
                                        </p:tgtEl>
                                        <p:attrNameLst>
                                          <p:attrName>style.visibility</p:attrName>
                                        </p:attrNameLst>
                                      </p:cBhvr>
                                      <p:to>
                                        <p:strVal val="visible"/>
                                      </p:to>
                                    </p:set>
                                    <p:anim calcmode="lin" valueType="num">
                                      <p:cBhvr>
                                        <p:cTn id="68" dur="500" fill="hold"/>
                                        <p:tgtEl>
                                          <p:spTgt spid="27"/>
                                        </p:tgtEl>
                                        <p:attrNameLst>
                                          <p:attrName>ppt_w</p:attrName>
                                        </p:attrNameLst>
                                      </p:cBhvr>
                                      <p:tavLst>
                                        <p:tav tm="0">
                                          <p:val>
                                            <p:fltVal val="0"/>
                                          </p:val>
                                        </p:tav>
                                        <p:tav tm="100000">
                                          <p:val>
                                            <p:strVal val="#ppt_w"/>
                                          </p:val>
                                        </p:tav>
                                      </p:tavLst>
                                    </p:anim>
                                    <p:anim calcmode="lin" valueType="num">
                                      <p:cBhvr>
                                        <p:cTn id="69" dur="500" fill="hold"/>
                                        <p:tgtEl>
                                          <p:spTgt spid="27"/>
                                        </p:tgtEl>
                                        <p:attrNameLst>
                                          <p:attrName>ppt_h</p:attrName>
                                        </p:attrNameLst>
                                      </p:cBhvr>
                                      <p:tavLst>
                                        <p:tav tm="0">
                                          <p:val>
                                            <p:fltVal val="0"/>
                                          </p:val>
                                        </p:tav>
                                        <p:tav tm="100000">
                                          <p:val>
                                            <p:strVal val="#ppt_h"/>
                                          </p:val>
                                        </p:tav>
                                      </p:tavLst>
                                    </p:anim>
                                  </p:childTnLst>
                                </p:cTn>
                              </p:par>
                              <p:par>
                                <p:cTn id="70" presetID="23" presetClass="entr" presetSubtype="16" fill="hold" grpId="0" nodeType="with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p:cTn id="72" dur="500" fill="hold"/>
                                        <p:tgtEl>
                                          <p:spTgt spid="19"/>
                                        </p:tgtEl>
                                        <p:attrNameLst>
                                          <p:attrName>ppt_w</p:attrName>
                                        </p:attrNameLst>
                                      </p:cBhvr>
                                      <p:tavLst>
                                        <p:tav tm="0">
                                          <p:val>
                                            <p:fltVal val="0"/>
                                          </p:val>
                                        </p:tav>
                                        <p:tav tm="100000">
                                          <p:val>
                                            <p:strVal val="#ppt_w"/>
                                          </p:val>
                                        </p:tav>
                                      </p:tavLst>
                                    </p:anim>
                                    <p:anim calcmode="lin" valueType="num">
                                      <p:cBhvr>
                                        <p:cTn id="73" dur="500" fill="hold"/>
                                        <p:tgtEl>
                                          <p:spTgt spid="19"/>
                                        </p:tgtEl>
                                        <p:attrNameLst>
                                          <p:attrName>ppt_h</p:attrName>
                                        </p:attrNameLst>
                                      </p:cBhvr>
                                      <p:tavLst>
                                        <p:tav tm="0">
                                          <p:val>
                                            <p:fltVal val="0"/>
                                          </p:val>
                                        </p:tav>
                                        <p:tav tm="100000">
                                          <p:val>
                                            <p:strVal val="#ppt_h"/>
                                          </p:val>
                                        </p:tav>
                                      </p:tavLst>
                                    </p:anim>
                                  </p:childTnLst>
                                </p:cTn>
                              </p:par>
                              <p:par>
                                <p:cTn id="74" presetID="23" presetClass="entr" presetSubtype="16" fill="hold" nodeType="withEffect">
                                  <p:stCondLst>
                                    <p:cond delay="0"/>
                                  </p:stCondLst>
                                  <p:childTnLst>
                                    <p:set>
                                      <p:cBhvr>
                                        <p:cTn id="75" dur="1" fill="hold">
                                          <p:stCondLst>
                                            <p:cond delay="0"/>
                                          </p:stCondLst>
                                        </p:cTn>
                                        <p:tgtEl>
                                          <p:spTgt spid="28"/>
                                        </p:tgtEl>
                                        <p:attrNameLst>
                                          <p:attrName>style.visibility</p:attrName>
                                        </p:attrNameLst>
                                      </p:cBhvr>
                                      <p:to>
                                        <p:strVal val="visible"/>
                                      </p:to>
                                    </p:set>
                                    <p:anim calcmode="lin" valueType="num">
                                      <p:cBhvr>
                                        <p:cTn id="76" dur="500" fill="hold"/>
                                        <p:tgtEl>
                                          <p:spTgt spid="28"/>
                                        </p:tgtEl>
                                        <p:attrNameLst>
                                          <p:attrName>ppt_w</p:attrName>
                                        </p:attrNameLst>
                                      </p:cBhvr>
                                      <p:tavLst>
                                        <p:tav tm="0">
                                          <p:val>
                                            <p:fltVal val="0"/>
                                          </p:val>
                                        </p:tav>
                                        <p:tav tm="100000">
                                          <p:val>
                                            <p:strVal val="#ppt_w"/>
                                          </p:val>
                                        </p:tav>
                                      </p:tavLst>
                                    </p:anim>
                                    <p:anim calcmode="lin" valueType="num">
                                      <p:cBhvr>
                                        <p:cTn id="77" dur="500" fill="hold"/>
                                        <p:tgtEl>
                                          <p:spTgt spid="28"/>
                                        </p:tgtEl>
                                        <p:attrNameLst>
                                          <p:attrName>ppt_h</p:attrName>
                                        </p:attrNameLst>
                                      </p:cBhvr>
                                      <p:tavLst>
                                        <p:tav tm="0">
                                          <p:val>
                                            <p:fltVal val="0"/>
                                          </p:val>
                                        </p:tav>
                                        <p:tav tm="100000">
                                          <p:val>
                                            <p:strVal val="#ppt_h"/>
                                          </p:val>
                                        </p:tav>
                                      </p:tavLst>
                                    </p:anim>
                                  </p:childTnLst>
                                </p:cTn>
                              </p:par>
                              <p:par>
                                <p:cTn id="78" presetID="23" presetClass="entr" presetSubtype="16" fill="hold" grpId="0" nodeType="withEffect">
                                  <p:stCondLst>
                                    <p:cond delay="0"/>
                                  </p:stCondLst>
                                  <p:childTnLst>
                                    <p:set>
                                      <p:cBhvr>
                                        <p:cTn id="79" dur="1" fill="hold">
                                          <p:stCondLst>
                                            <p:cond delay="0"/>
                                          </p:stCondLst>
                                        </p:cTn>
                                        <p:tgtEl>
                                          <p:spTgt spid="17"/>
                                        </p:tgtEl>
                                        <p:attrNameLst>
                                          <p:attrName>style.visibility</p:attrName>
                                        </p:attrNameLst>
                                      </p:cBhvr>
                                      <p:to>
                                        <p:strVal val="visible"/>
                                      </p:to>
                                    </p:set>
                                    <p:anim calcmode="lin" valueType="num">
                                      <p:cBhvr>
                                        <p:cTn id="80" dur="500" fill="hold"/>
                                        <p:tgtEl>
                                          <p:spTgt spid="17"/>
                                        </p:tgtEl>
                                        <p:attrNameLst>
                                          <p:attrName>ppt_w</p:attrName>
                                        </p:attrNameLst>
                                      </p:cBhvr>
                                      <p:tavLst>
                                        <p:tav tm="0">
                                          <p:val>
                                            <p:fltVal val="0"/>
                                          </p:val>
                                        </p:tav>
                                        <p:tav tm="100000">
                                          <p:val>
                                            <p:strVal val="#ppt_w"/>
                                          </p:val>
                                        </p:tav>
                                      </p:tavLst>
                                    </p:anim>
                                    <p:anim calcmode="lin" valueType="num">
                                      <p:cBhvr>
                                        <p:cTn id="81" dur="500" fill="hold"/>
                                        <p:tgtEl>
                                          <p:spTgt spid="17"/>
                                        </p:tgtEl>
                                        <p:attrNameLst>
                                          <p:attrName>ppt_h</p:attrName>
                                        </p:attrNameLst>
                                      </p:cBhvr>
                                      <p:tavLst>
                                        <p:tav tm="0">
                                          <p:val>
                                            <p:fltVal val="0"/>
                                          </p:val>
                                        </p:tav>
                                        <p:tav tm="100000">
                                          <p:val>
                                            <p:strVal val="#ppt_h"/>
                                          </p:val>
                                        </p:tav>
                                      </p:tavLst>
                                    </p:anim>
                                  </p:childTnLst>
                                </p:cTn>
                              </p:par>
                              <p:par>
                                <p:cTn id="82" presetID="23" presetClass="entr" presetSubtype="16" fill="hold" nodeType="withEffect">
                                  <p:stCondLst>
                                    <p:cond delay="0"/>
                                  </p:stCondLst>
                                  <p:childTnLst>
                                    <p:set>
                                      <p:cBhvr>
                                        <p:cTn id="83" dur="1" fill="hold">
                                          <p:stCondLst>
                                            <p:cond delay="0"/>
                                          </p:stCondLst>
                                        </p:cTn>
                                        <p:tgtEl>
                                          <p:spTgt spid="25"/>
                                        </p:tgtEl>
                                        <p:attrNameLst>
                                          <p:attrName>style.visibility</p:attrName>
                                        </p:attrNameLst>
                                      </p:cBhvr>
                                      <p:to>
                                        <p:strVal val="visible"/>
                                      </p:to>
                                    </p:set>
                                    <p:anim calcmode="lin" valueType="num">
                                      <p:cBhvr>
                                        <p:cTn id="84" dur="500" fill="hold"/>
                                        <p:tgtEl>
                                          <p:spTgt spid="25"/>
                                        </p:tgtEl>
                                        <p:attrNameLst>
                                          <p:attrName>ppt_w</p:attrName>
                                        </p:attrNameLst>
                                      </p:cBhvr>
                                      <p:tavLst>
                                        <p:tav tm="0">
                                          <p:val>
                                            <p:fltVal val="0"/>
                                          </p:val>
                                        </p:tav>
                                        <p:tav tm="100000">
                                          <p:val>
                                            <p:strVal val="#ppt_w"/>
                                          </p:val>
                                        </p:tav>
                                      </p:tavLst>
                                    </p:anim>
                                    <p:anim calcmode="lin" valueType="num">
                                      <p:cBhvr>
                                        <p:cTn id="85" dur="500" fill="hold"/>
                                        <p:tgtEl>
                                          <p:spTgt spid="2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6" grpId="0"/>
      <p:bldP spid="17" grpId="0"/>
      <p:bldP spid="18" grpId="0"/>
      <p:bldP spid="19" grpId="0"/>
      <p:bldP spid="20" grpId="0"/>
      <p:bldP spid="21" grpId="0"/>
      <p:bldP spid="22" grpId="0"/>
      <p:bldP spid="2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B18079-5C1D-9D0C-88E5-BD9FE0C8D786}"/>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F1ED8BE7-B88F-77C5-0B07-80585A155008}"/>
              </a:ext>
            </a:extLst>
          </p:cNvPr>
          <p:cNvPicPr>
            <a:picLocks noChangeAspect="1"/>
          </p:cNvPicPr>
          <p:nvPr/>
        </p:nvPicPr>
        <p:blipFill>
          <a:blip r:embed="rId2"/>
          <a:stretch>
            <a:fillRect/>
          </a:stretch>
        </p:blipFill>
        <p:spPr>
          <a:xfrm>
            <a:off x="0" y="1260"/>
            <a:ext cx="12193200" cy="6856154"/>
          </a:xfrm>
          <a:prstGeom prst="rect">
            <a:avLst/>
          </a:prstGeom>
        </p:spPr>
      </p:pic>
      <p:pic>
        <p:nvPicPr>
          <p:cNvPr id="7" name="Picture 6" descr="A black and yellow rectangles&#10;&#10;AI-generated content may be incorrect.">
            <a:extLst>
              <a:ext uri="{FF2B5EF4-FFF2-40B4-BE49-F238E27FC236}">
                <a16:creationId xmlns:a16="http://schemas.microsoft.com/office/drawing/2014/main" id="{661541F5-495C-F16D-7895-36F49E8E4C48}"/>
              </a:ext>
            </a:extLst>
          </p:cNvPr>
          <p:cNvPicPr>
            <a:picLocks noChangeAspect="1"/>
          </p:cNvPicPr>
          <p:nvPr/>
        </p:nvPicPr>
        <p:blipFill>
          <a:blip r:embed="rId3"/>
          <a:srcRect l="53136" t="43388" r="28050" b="43048"/>
          <a:stretch>
            <a:fillRect/>
          </a:stretch>
        </p:blipFill>
        <p:spPr>
          <a:xfrm>
            <a:off x="6478292" y="2975674"/>
            <a:ext cx="2293749" cy="929900"/>
          </a:xfrm>
          <a:prstGeom prst="rect">
            <a:avLst/>
          </a:prstGeom>
        </p:spPr>
      </p:pic>
      <p:pic>
        <p:nvPicPr>
          <p:cNvPr id="8" name="Picture 7" descr="A black and yellow rectangles&#10;&#10;AI-generated content may be incorrect.">
            <a:extLst>
              <a:ext uri="{FF2B5EF4-FFF2-40B4-BE49-F238E27FC236}">
                <a16:creationId xmlns:a16="http://schemas.microsoft.com/office/drawing/2014/main" id="{5A371035-5385-05B8-7F41-BF1FDBE16646}"/>
              </a:ext>
            </a:extLst>
          </p:cNvPr>
          <p:cNvPicPr>
            <a:picLocks noChangeAspect="1"/>
          </p:cNvPicPr>
          <p:nvPr/>
        </p:nvPicPr>
        <p:blipFill>
          <a:blip r:embed="rId3"/>
          <a:srcRect l="31780" t="43388" r="49406" b="43048"/>
          <a:stretch>
            <a:fillRect/>
          </a:stretch>
        </p:blipFill>
        <p:spPr>
          <a:xfrm>
            <a:off x="3874577" y="2975674"/>
            <a:ext cx="2293750" cy="929900"/>
          </a:xfrm>
          <a:prstGeom prst="rect">
            <a:avLst/>
          </a:prstGeom>
        </p:spPr>
      </p:pic>
      <p:pic>
        <p:nvPicPr>
          <p:cNvPr id="9" name="Picture 8">
            <a:extLst>
              <a:ext uri="{FF2B5EF4-FFF2-40B4-BE49-F238E27FC236}">
                <a16:creationId xmlns:a16="http://schemas.microsoft.com/office/drawing/2014/main" id="{8A8BFEC0-94F7-93C7-9679-A42152CDBB83}"/>
              </a:ext>
            </a:extLst>
          </p:cNvPr>
          <p:cNvPicPr>
            <a:picLocks noChangeAspect="1"/>
          </p:cNvPicPr>
          <p:nvPr/>
        </p:nvPicPr>
        <p:blipFill>
          <a:blip r:embed="rId4"/>
          <a:srcRect l="11695" t="56952" r="11780" b="5520"/>
          <a:stretch>
            <a:fillRect/>
          </a:stretch>
        </p:blipFill>
        <p:spPr>
          <a:xfrm>
            <a:off x="1425844" y="3905574"/>
            <a:ext cx="9329980" cy="2572717"/>
          </a:xfrm>
          <a:prstGeom prst="rect">
            <a:avLst/>
          </a:prstGeom>
        </p:spPr>
      </p:pic>
      <p:sp>
        <p:nvSpPr>
          <p:cNvPr id="10" name="TextBox 9">
            <a:extLst>
              <a:ext uri="{FF2B5EF4-FFF2-40B4-BE49-F238E27FC236}">
                <a16:creationId xmlns:a16="http://schemas.microsoft.com/office/drawing/2014/main" id="{94F03F5C-DD55-149A-A6C8-252C36C8B4B2}"/>
              </a:ext>
            </a:extLst>
          </p:cNvPr>
          <p:cNvSpPr txBox="1"/>
          <p:nvPr/>
        </p:nvSpPr>
        <p:spPr>
          <a:xfrm>
            <a:off x="1820574" y="4400545"/>
            <a:ext cx="8566278" cy="1717393"/>
          </a:xfrm>
          <a:prstGeom prst="rect">
            <a:avLst/>
          </a:prstGeom>
          <a:noFill/>
        </p:spPr>
        <p:txBody>
          <a:bodyPr wrap="square">
            <a:spAutoFit/>
          </a:bodyPr>
          <a:lstStyle/>
          <a:p>
            <a:pPr algn="ctr">
              <a:buNone/>
            </a:pPr>
            <a:r>
              <a:rPr lang="en-GB" sz="1760" dirty="0">
                <a:effectLst/>
                <a:latin typeface="Verdana" panose="020B0604030504040204" pitchFamily="34" charset="0"/>
              </a:rPr>
              <a:t>Talking to an AI chatbot can be fun and entertaining. It might make </a:t>
            </a:r>
          </a:p>
          <a:p>
            <a:pPr algn="ctr">
              <a:buNone/>
            </a:pPr>
            <a:r>
              <a:rPr lang="en-GB" sz="1760" dirty="0">
                <a:effectLst/>
                <a:latin typeface="Verdana" panose="020B0604030504040204" pitchFamily="34" charset="0"/>
              </a:rPr>
              <a:t>jokes with you or express interest in your hobbies or life. However, an AI chatbot is not a person and has only been programmed to seem friendly because it provides a better experience for the user. Talking to a friend is different because you are building a relationship with another person and you both care for each other.</a:t>
            </a:r>
          </a:p>
        </p:txBody>
      </p:sp>
      <p:sp>
        <p:nvSpPr>
          <p:cNvPr id="11" name="TextBox 10">
            <a:extLst>
              <a:ext uri="{FF2B5EF4-FFF2-40B4-BE49-F238E27FC236}">
                <a16:creationId xmlns:a16="http://schemas.microsoft.com/office/drawing/2014/main" id="{B520F5FA-9618-F36E-C457-73EE9251613F}"/>
              </a:ext>
            </a:extLst>
          </p:cNvPr>
          <p:cNvSpPr txBox="1"/>
          <p:nvPr/>
        </p:nvSpPr>
        <p:spPr>
          <a:xfrm>
            <a:off x="3955775" y="3163889"/>
            <a:ext cx="2096467" cy="515526"/>
          </a:xfrm>
          <a:prstGeom prst="rect">
            <a:avLst/>
          </a:prstGeom>
          <a:noFill/>
        </p:spPr>
        <p:txBody>
          <a:bodyPr wrap="square" rtlCol="0">
            <a:spAutoFit/>
          </a:bodyPr>
          <a:lstStyle/>
          <a:p>
            <a:pPr algn="ctr"/>
            <a:r>
              <a:rPr lang="en-GB" sz="2770" dirty="0">
                <a:latin typeface="Verdana" panose="020B0604030504040204" pitchFamily="34" charset="0"/>
                <a:ea typeface="Verdana" panose="020B0604030504040204" pitchFamily="34" charset="0"/>
                <a:cs typeface="Verdana" panose="020B0604030504040204" pitchFamily="34" charset="0"/>
              </a:rPr>
              <a:t>TRUE</a:t>
            </a:r>
          </a:p>
        </p:txBody>
      </p:sp>
      <p:sp>
        <p:nvSpPr>
          <p:cNvPr id="12" name="TextBox 11">
            <a:extLst>
              <a:ext uri="{FF2B5EF4-FFF2-40B4-BE49-F238E27FC236}">
                <a16:creationId xmlns:a16="http://schemas.microsoft.com/office/drawing/2014/main" id="{B6D3C9ED-3650-7C91-2BCA-E35C3CFA801C}"/>
              </a:ext>
            </a:extLst>
          </p:cNvPr>
          <p:cNvSpPr txBox="1"/>
          <p:nvPr/>
        </p:nvSpPr>
        <p:spPr>
          <a:xfrm>
            <a:off x="6586509" y="3163888"/>
            <a:ext cx="2096467" cy="515526"/>
          </a:xfrm>
          <a:prstGeom prst="rect">
            <a:avLst/>
          </a:prstGeom>
          <a:noFill/>
        </p:spPr>
        <p:txBody>
          <a:bodyPr wrap="square" rtlCol="0">
            <a:spAutoFit/>
          </a:bodyPr>
          <a:lstStyle/>
          <a:p>
            <a:pPr algn="ctr"/>
            <a:r>
              <a:rPr lang="en-GB" sz="2770" dirty="0">
                <a:latin typeface="Verdana" panose="020B0604030504040204" pitchFamily="34" charset="0"/>
                <a:ea typeface="Verdana" panose="020B0604030504040204" pitchFamily="34" charset="0"/>
                <a:cs typeface="Verdana" panose="020B0604030504040204" pitchFamily="34" charset="0"/>
              </a:rPr>
              <a:t>FALSE</a:t>
            </a:r>
          </a:p>
        </p:txBody>
      </p:sp>
      <p:sp>
        <p:nvSpPr>
          <p:cNvPr id="14" name="TextBox 13">
            <a:extLst>
              <a:ext uri="{FF2B5EF4-FFF2-40B4-BE49-F238E27FC236}">
                <a16:creationId xmlns:a16="http://schemas.microsoft.com/office/drawing/2014/main" id="{6C185716-C04B-6C53-2B18-A58CBA3D2AF6}"/>
              </a:ext>
            </a:extLst>
          </p:cNvPr>
          <p:cNvSpPr txBox="1"/>
          <p:nvPr/>
        </p:nvSpPr>
        <p:spPr>
          <a:xfrm>
            <a:off x="0" y="2134557"/>
            <a:ext cx="12191999" cy="521681"/>
          </a:xfrm>
          <a:prstGeom prst="rect">
            <a:avLst/>
          </a:prstGeom>
          <a:noFill/>
        </p:spPr>
        <p:txBody>
          <a:bodyPr wrap="square" rtlCol="0">
            <a:spAutoFit/>
          </a:bodyPr>
          <a:lstStyle/>
          <a:p>
            <a:pPr algn="ctr"/>
            <a:r>
              <a:rPr lang="en-GB" sz="2790" b="1" dirty="0">
                <a:latin typeface="Verdana" panose="020B0604030504040204" pitchFamily="34" charset="0"/>
                <a:ea typeface="Verdana" panose="020B0604030504040204" pitchFamily="34" charset="0"/>
                <a:cs typeface="Verdana" panose="020B0604030504040204" pitchFamily="34" charset="0"/>
              </a:rPr>
              <a:t>Talking to a chatbot is like talking to a friend</a:t>
            </a:r>
          </a:p>
        </p:txBody>
      </p:sp>
    </p:spTree>
    <p:extLst>
      <p:ext uri="{BB962C8B-B14F-4D97-AF65-F5344CB8AC3E}">
        <p14:creationId xmlns:p14="http://schemas.microsoft.com/office/powerpoint/2010/main" val="3260302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84FF93-2A43-EA61-1F27-F8E5AF96E731}"/>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26167A42-FA5B-4016-3518-C04D5B6299E9}"/>
              </a:ext>
            </a:extLst>
          </p:cNvPr>
          <p:cNvPicPr>
            <a:picLocks noChangeAspect="1"/>
          </p:cNvPicPr>
          <p:nvPr/>
        </p:nvPicPr>
        <p:blipFill>
          <a:blip r:embed="rId2"/>
          <a:stretch>
            <a:fillRect/>
          </a:stretch>
        </p:blipFill>
        <p:spPr>
          <a:xfrm>
            <a:off x="0" y="1260"/>
            <a:ext cx="12193200" cy="6856154"/>
          </a:xfrm>
          <a:prstGeom prst="rect">
            <a:avLst/>
          </a:prstGeom>
        </p:spPr>
      </p:pic>
      <p:pic>
        <p:nvPicPr>
          <p:cNvPr id="8" name="Picture 7">
            <a:extLst>
              <a:ext uri="{FF2B5EF4-FFF2-40B4-BE49-F238E27FC236}">
                <a16:creationId xmlns:a16="http://schemas.microsoft.com/office/drawing/2014/main" id="{7B83A7BE-7404-471A-07EB-6F925ACA7728}"/>
              </a:ext>
            </a:extLst>
          </p:cNvPr>
          <p:cNvPicPr>
            <a:picLocks noChangeAspect="1"/>
          </p:cNvPicPr>
          <p:nvPr/>
        </p:nvPicPr>
        <p:blipFill>
          <a:blip r:embed="rId3"/>
          <a:srcRect l="31779" t="43388" r="49408" b="43047"/>
          <a:stretch>
            <a:fillRect/>
          </a:stretch>
        </p:blipFill>
        <p:spPr>
          <a:xfrm>
            <a:off x="3874577" y="2975674"/>
            <a:ext cx="2293750" cy="929900"/>
          </a:xfrm>
          <a:prstGeom prst="rect">
            <a:avLst/>
          </a:prstGeom>
        </p:spPr>
      </p:pic>
      <p:pic>
        <p:nvPicPr>
          <p:cNvPr id="2" name="Picture 1" descr="A black and yellow rectangles&#10;&#10;AI-generated content may be incorrect.">
            <a:extLst>
              <a:ext uri="{FF2B5EF4-FFF2-40B4-BE49-F238E27FC236}">
                <a16:creationId xmlns:a16="http://schemas.microsoft.com/office/drawing/2014/main" id="{5152234F-64FC-8B7E-26F6-CDDCEED903BF}"/>
              </a:ext>
            </a:extLst>
          </p:cNvPr>
          <p:cNvPicPr>
            <a:picLocks noChangeAspect="1"/>
          </p:cNvPicPr>
          <p:nvPr/>
        </p:nvPicPr>
        <p:blipFill>
          <a:blip r:embed="rId4"/>
          <a:srcRect l="53136" t="43388" r="28050" b="43048"/>
          <a:stretch>
            <a:fillRect/>
          </a:stretch>
        </p:blipFill>
        <p:spPr>
          <a:xfrm>
            <a:off x="6478292" y="2975674"/>
            <a:ext cx="2293749" cy="929900"/>
          </a:xfrm>
          <a:prstGeom prst="rect">
            <a:avLst/>
          </a:prstGeom>
        </p:spPr>
      </p:pic>
      <p:sp>
        <p:nvSpPr>
          <p:cNvPr id="4" name="TextBox 3">
            <a:extLst>
              <a:ext uri="{FF2B5EF4-FFF2-40B4-BE49-F238E27FC236}">
                <a16:creationId xmlns:a16="http://schemas.microsoft.com/office/drawing/2014/main" id="{32D30E41-274E-20D3-B128-71F009751BF1}"/>
              </a:ext>
            </a:extLst>
          </p:cNvPr>
          <p:cNvSpPr txBox="1"/>
          <p:nvPr/>
        </p:nvSpPr>
        <p:spPr>
          <a:xfrm>
            <a:off x="3955775" y="3163889"/>
            <a:ext cx="2096467" cy="515526"/>
          </a:xfrm>
          <a:prstGeom prst="rect">
            <a:avLst/>
          </a:prstGeom>
          <a:noFill/>
        </p:spPr>
        <p:txBody>
          <a:bodyPr wrap="square" rtlCol="0">
            <a:spAutoFit/>
          </a:bodyPr>
          <a:lstStyle/>
          <a:p>
            <a:pPr algn="ctr"/>
            <a:r>
              <a:rPr lang="en-GB" sz="2770" dirty="0">
                <a:latin typeface="Verdana" panose="020B0604030504040204" pitchFamily="34" charset="0"/>
                <a:ea typeface="Verdana" panose="020B0604030504040204" pitchFamily="34" charset="0"/>
                <a:cs typeface="Verdana" panose="020B0604030504040204" pitchFamily="34" charset="0"/>
              </a:rPr>
              <a:t>TRUE</a:t>
            </a:r>
          </a:p>
        </p:txBody>
      </p:sp>
      <p:sp>
        <p:nvSpPr>
          <p:cNvPr id="5" name="TextBox 4">
            <a:extLst>
              <a:ext uri="{FF2B5EF4-FFF2-40B4-BE49-F238E27FC236}">
                <a16:creationId xmlns:a16="http://schemas.microsoft.com/office/drawing/2014/main" id="{59510543-761C-08AC-E857-C857B2CB8583}"/>
              </a:ext>
            </a:extLst>
          </p:cNvPr>
          <p:cNvSpPr txBox="1"/>
          <p:nvPr/>
        </p:nvSpPr>
        <p:spPr>
          <a:xfrm>
            <a:off x="6586509" y="3163888"/>
            <a:ext cx="2096467" cy="515526"/>
          </a:xfrm>
          <a:prstGeom prst="rect">
            <a:avLst/>
          </a:prstGeom>
          <a:noFill/>
        </p:spPr>
        <p:txBody>
          <a:bodyPr wrap="square" rtlCol="0">
            <a:spAutoFit/>
          </a:bodyPr>
          <a:lstStyle/>
          <a:p>
            <a:pPr algn="ctr"/>
            <a:r>
              <a:rPr lang="en-GB" sz="2770" dirty="0">
                <a:latin typeface="Verdana" panose="020B0604030504040204" pitchFamily="34" charset="0"/>
                <a:ea typeface="Verdana" panose="020B0604030504040204" pitchFamily="34" charset="0"/>
                <a:cs typeface="Verdana" panose="020B0604030504040204" pitchFamily="34" charset="0"/>
              </a:rPr>
              <a:t>FALSE</a:t>
            </a:r>
          </a:p>
        </p:txBody>
      </p:sp>
      <p:sp>
        <p:nvSpPr>
          <p:cNvPr id="6" name="TextBox 5">
            <a:extLst>
              <a:ext uri="{FF2B5EF4-FFF2-40B4-BE49-F238E27FC236}">
                <a16:creationId xmlns:a16="http://schemas.microsoft.com/office/drawing/2014/main" id="{561BCCC0-6634-4D8B-31AD-FC87BCB9C47C}"/>
              </a:ext>
            </a:extLst>
          </p:cNvPr>
          <p:cNvSpPr txBox="1"/>
          <p:nvPr/>
        </p:nvSpPr>
        <p:spPr>
          <a:xfrm>
            <a:off x="0" y="2134557"/>
            <a:ext cx="12191999" cy="521681"/>
          </a:xfrm>
          <a:prstGeom prst="rect">
            <a:avLst/>
          </a:prstGeom>
          <a:noFill/>
        </p:spPr>
        <p:txBody>
          <a:bodyPr wrap="square" rtlCol="0">
            <a:spAutoFit/>
          </a:bodyPr>
          <a:lstStyle/>
          <a:p>
            <a:pPr algn="ctr"/>
            <a:r>
              <a:rPr lang="en-GB" sz="2790" b="1" dirty="0">
                <a:latin typeface="Verdana" panose="020B0604030504040204" pitchFamily="34" charset="0"/>
                <a:ea typeface="Verdana" panose="020B0604030504040204" pitchFamily="34" charset="0"/>
                <a:cs typeface="Verdana" panose="020B0604030504040204" pitchFamily="34" charset="0"/>
              </a:rPr>
              <a:t>An AI chatbot can understand my problems</a:t>
            </a:r>
          </a:p>
        </p:txBody>
      </p:sp>
    </p:spTree>
    <p:extLst>
      <p:ext uri="{BB962C8B-B14F-4D97-AF65-F5344CB8AC3E}">
        <p14:creationId xmlns:p14="http://schemas.microsoft.com/office/powerpoint/2010/main" val="32305373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DD2411-5342-9B7D-6325-763278A565ED}"/>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3BD9491F-C556-7C48-268B-FCE4E859F319}"/>
              </a:ext>
            </a:extLst>
          </p:cNvPr>
          <p:cNvPicPr>
            <a:picLocks noChangeAspect="1"/>
          </p:cNvPicPr>
          <p:nvPr/>
        </p:nvPicPr>
        <p:blipFill>
          <a:blip r:embed="rId2"/>
          <a:stretch>
            <a:fillRect/>
          </a:stretch>
        </p:blipFill>
        <p:spPr>
          <a:xfrm>
            <a:off x="0" y="1260"/>
            <a:ext cx="12193200" cy="6856154"/>
          </a:xfrm>
          <a:prstGeom prst="rect">
            <a:avLst/>
          </a:prstGeom>
        </p:spPr>
      </p:pic>
      <p:pic>
        <p:nvPicPr>
          <p:cNvPr id="5" name="Picture 4">
            <a:extLst>
              <a:ext uri="{FF2B5EF4-FFF2-40B4-BE49-F238E27FC236}">
                <a16:creationId xmlns:a16="http://schemas.microsoft.com/office/drawing/2014/main" id="{932ED72F-1471-F08B-FFB0-D70A2A85A787}"/>
              </a:ext>
            </a:extLst>
          </p:cNvPr>
          <p:cNvPicPr>
            <a:picLocks noChangeAspect="1"/>
          </p:cNvPicPr>
          <p:nvPr/>
        </p:nvPicPr>
        <p:blipFill>
          <a:blip r:embed="rId3"/>
          <a:srcRect l="11695" t="56952" r="11780" b="5520"/>
          <a:stretch>
            <a:fillRect/>
          </a:stretch>
        </p:blipFill>
        <p:spPr>
          <a:xfrm>
            <a:off x="1425844" y="3905574"/>
            <a:ext cx="9329980" cy="2572717"/>
          </a:xfrm>
          <a:prstGeom prst="rect">
            <a:avLst/>
          </a:prstGeom>
        </p:spPr>
      </p:pic>
      <p:pic>
        <p:nvPicPr>
          <p:cNvPr id="7" name="Picture 6">
            <a:extLst>
              <a:ext uri="{FF2B5EF4-FFF2-40B4-BE49-F238E27FC236}">
                <a16:creationId xmlns:a16="http://schemas.microsoft.com/office/drawing/2014/main" id="{A2C1BC40-8693-6326-18EB-C82A91B0B90E}"/>
              </a:ext>
            </a:extLst>
          </p:cNvPr>
          <p:cNvPicPr>
            <a:picLocks noChangeAspect="1"/>
          </p:cNvPicPr>
          <p:nvPr/>
        </p:nvPicPr>
        <p:blipFill>
          <a:blip r:embed="rId3"/>
          <a:srcRect l="31779" t="43388" r="49408" b="43047"/>
          <a:stretch>
            <a:fillRect/>
          </a:stretch>
        </p:blipFill>
        <p:spPr>
          <a:xfrm>
            <a:off x="3874577" y="2975674"/>
            <a:ext cx="2293750" cy="929900"/>
          </a:xfrm>
          <a:prstGeom prst="rect">
            <a:avLst/>
          </a:prstGeom>
        </p:spPr>
      </p:pic>
      <p:pic>
        <p:nvPicPr>
          <p:cNvPr id="8" name="Picture 7">
            <a:extLst>
              <a:ext uri="{FF2B5EF4-FFF2-40B4-BE49-F238E27FC236}">
                <a16:creationId xmlns:a16="http://schemas.microsoft.com/office/drawing/2014/main" id="{9EF5CBD3-68CF-491F-90FF-08DCDDC2D432}"/>
              </a:ext>
            </a:extLst>
          </p:cNvPr>
          <p:cNvPicPr>
            <a:picLocks noChangeAspect="1"/>
          </p:cNvPicPr>
          <p:nvPr/>
        </p:nvPicPr>
        <p:blipFill>
          <a:blip r:embed="rId3"/>
          <a:srcRect l="53135" t="43388" r="28051" b="43047"/>
          <a:stretch>
            <a:fillRect/>
          </a:stretch>
        </p:blipFill>
        <p:spPr>
          <a:xfrm>
            <a:off x="6478292" y="2975674"/>
            <a:ext cx="2293749" cy="929900"/>
          </a:xfrm>
          <a:prstGeom prst="rect">
            <a:avLst/>
          </a:prstGeom>
        </p:spPr>
      </p:pic>
      <p:sp>
        <p:nvSpPr>
          <p:cNvPr id="9" name="TextBox 8">
            <a:extLst>
              <a:ext uri="{FF2B5EF4-FFF2-40B4-BE49-F238E27FC236}">
                <a16:creationId xmlns:a16="http://schemas.microsoft.com/office/drawing/2014/main" id="{94E2F55E-190B-5237-CC7B-1A8E24A4D120}"/>
              </a:ext>
            </a:extLst>
          </p:cNvPr>
          <p:cNvSpPr txBox="1"/>
          <p:nvPr/>
        </p:nvSpPr>
        <p:spPr>
          <a:xfrm>
            <a:off x="1863526" y="4263647"/>
            <a:ext cx="8484649" cy="1988237"/>
          </a:xfrm>
          <a:prstGeom prst="rect">
            <a:avLst/>
          </a:prstGeom>
          <a:noFill/>
        </p:spPr>
        <p:txBody>
          <a:bodyPr wrap="square">
            <a:spAutoFit/>
          </a:bodyPr>
          <a:lstStyle/>
          <a:p>
            <a:pPr algn="ctr">
              <a:buNone/>
            </a:pPr>
            <a:r>
              <a:rPr lang="en-GB" sz="1760" dirty="0">
                <a:effectLst/>
                <a:latin typeface="Verdana" panose="020B0604030504040204" pitchFamily="34" charset="0"/>
              </a:rPr>
              <a:t>AI chatbots have access to huge amounts of information on many different topics, which can make it seem like they are an expert or know everything. When you ask a chatbot for advice, it may seem like it is helpful, however it does not understand your problems like a person can and may even give false information. A person like a trusted adult or doctor uses their knowledge on a topic and their understanding of you and your feelings to help you with specific problems. </a:t>
            </a:r>
          </a:p>
        </p:txBody>
      </p:sp>
      <p:sp>
        <p:nvSpPr>
          <p:cNvPr id="10" name="TextBox 9">
            <a:extLst>
              <a:ext uri="{FF2B5EF4-FFF2-40B4-BE49-F238E27FC236}">
                <a16:creationId xmlns:a16="http://schemas.microsoft.com/office/drawing/2014/main" id="{553BD1D8-C2E4-693E-9032-1A8BE1D0CF86}"/>
              </a:ext>
            </a:extLst>
          </p:cNvPr>
          <p:cNvSpPr txBox="1"/>
          <p:nvPr/>
        </p:nvSpPr>
        <p:spPr>
          <a:xfrm>
            <a:off x="3955775" y="3163889"/>
            <a:ext cx="2096467" cy="515526"/>
          </a:xfrm>
          <a:prstGeom prst="rect">
            <a:avLst/>
          </a:prstGeom>
          <a:noFill/>
        </p:spPr>
        <p:txBody>
          <a:bodyPr wrap="square" rtlCol="0">
            <a:spAutoFit/>
          </a:bodyPr>
          <a:lstStyle/>
          <a:p>
            <a:pPr algn="ctr"/>
            <a:r>
              <a:rPr lang="en-GB" sz="2770" dirty="0">
                <a:latin typeface="Verdana" panose="020B0604030504040204" pitchFamily="34" charset="0"/>
                <a:ea typeface="Verdana" panose="020B0604030504040204" pitchFamily="34" charset="0"/>
                <a:cs typeface="Verdana" panose="020B0604030504040204" pitchFamily="34" charset="0"/>
              </a:rPr>
              <a:t>TRUE</a:t>
            </a:r>
          </a:p>
        </p:txBody>
      </p:sp>
      <p:sp>
        <p:nvSpPr>
          <p:cNvPr id="11" name="TextBox 10">
            <a:extLst>
              <a:ext uri="{FF2B5EF4-FFF2-40B4-BE49-F238E27FC236}">
                <a16:creationId xmlns:a16="http://schemas.microsoft.com/office/drawing/2014/main" id="{A92DCD34-586A-5137-FE7C-77C08C2AE973}"/>
              </a:ext>
            </a:extLst>
          </p:cNvPr>
          <p:cNvSpPr txBox="1"/>
          <p:nvPr/>
        </p:nvSpPr>
        <p:spPr>
          <a:xfrm>
            <a:off x="6586509" y="3163888"/>
            <a:ext cx="2096467" cy="515526"/>
          </a:xfrm>
          <a:prstGeom prst="rect">
            <a:avLst/>
          </a:prstGeom>
          <a:noFill/>
        </p:spPr>
        <p:txBody>
          <a:bodyPr wrap="square" rtlCol="0">
            <a:spAutoFit/>
          </a:bodyPr>
          <a:lstStyle/>
          <a:p>
            <a:pPr algn="ctr"/>
            <a:r>
              <a:rPr lang="en-GB" sz="2770" dirty="0">
                <a:latin typeface="Verdana" panose="020B0604030504040204" pitchFamily="34" charset="0"/>
                <a:ea typeface="Verdana" panose="020B0604030504040204" pitchFamily="34" charset="0"/>
                <a:cs typeface="Verdana" panose="020B0604030504040204" pitchFamily="34" charset="0"/>
              </a:rPr>
              <a:t>FALSE</a:t>
            </a:r>
          </a:p>
        </p:txBody>
      </p:sp>
      <p:sp>
        <p:nvSpPr>
          <p:cNvPr id="12" name="TextBox 11">
            <a:extLst>
              <a:ext uri="{FF2B5EF4-FFF2-40B4-BE49-F238E27FC236}">
                <a16:creationId xmlns:a16="http://schemas.microsoft.com/office/drawing/2014/main" id="{13D7CD98-0B8A-9A4D-C26F-65EB937E82FA}"/>
              </a:ext>
            </a:extLst>
          </p:cNvPr>
          <p:cNvSpPr txBox="1"/>
          <p:nvPr/>
        </p:nvSpPr>
        <p:spPr>
          <a:xfrm>
            <a:off x="0" y="2134557"/>
            <a:ext cx="12191999" cy="521681"/>
          </a:xfrm>
          <a:prstGeom prst="rect">
            <a:avLst/>
          </a:prstGeom>
          <a:noFill/>
        </p:spPr>
        <p:txBody>
          <a:bodyPr wrap="square" rtlCol="0">
            <a:spAutoFit/>
          </a:bodyPr>
          <a:lstStyle/>
          <a:p>
            <a:pPr algn="ctr"/>
            <a:r>
              <a:rPr lang="en-GB" sz="2790" b="1" dirty="0">
                <a:latin typeface="Verdana" panose="020B0604030504040204" pitchFamily="34" charset="0"/>
                <a:ea typeface="Verdana" panose="020B0604030504040204" pitchFamily="34" charset="0"/>
                <a:cs typeface="Verdana" panose="020B0604030504040204" pitchFamily="34" charset="0"/>
              </a:rPr>
              <a:t>An AI chatbot can understand my problems</a:t>
            </a:r>
          </a:p>
        </p:txBody>
      </p:sp>
    </p:spTree>
    <p:extLst>
      <p:ext uri="{BB962C8B-B14F-4D97-AF65-F5344CB8AC3E}">
        <p14:creationId xmlns:p14="http://schemas.microsoft.com/office/powerpoint/2010/main" val="1350849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A2AF9E-4845-F95B-DBEC-630BC2621619}"/>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BAF252DE-955A-4BBC-77D4-DC02CF458663}"/>
              </a:ext>
            </a:extLst>
          </p:cNvPr>
          <p:cNvPicPr>
            <a:picLocks noChangeAspect="1"/>
          </p:cNvPicPr>
          <p:nvPr/>
        </p:nvPicPr>
        <p:blipFill>
          <a:blip r:embed="rId2"/>
          <a:stretch>
            <a:fillRect/>
          </a:stretch>
        </p:blipFill>
        <p:spPr>
          <a:xfrm>
            <a:off x="0" y="1260"/>
            <a:ext cx="12193200" cy="6856154"/>
          </a:xfrm>
          <a:prstGeom prst="rect">
            <a:avLst/>
          </a:prstGeom>
        </p:spPr>
      </p:pic>
      <p:pic>
        <p:nvPicPr>
          <p:cNvPr id="8" name="Picture 7">
            <a:extLst>
              <a:ext uri="{FF2B5EF4-FFF2-40B4-BE49-F238E27FC236}">
                <a16:creationId xmlns:a16="http://schemas.microsoft.com/office/drawing/2014/main" id="{93784B0F-FD15-16E4-A20F-3745D68426F0}"/>
              </a:ext>
            </a:extLst>
          </p:cNvPr>
          <p:cNvPicPr>
            <a:picLocks noChangeAspect="1"/>
          </p:cNvPicPr>
          <p:nvPr/>
        </p:nvPicPr>
        <p:blipFill>
          <a:blip r:embed="rId3"/>
          <a:srcRect l="31779" t="43388" r="49408" b="43047"/>
          <a:stretch>
            <a:fillRect/>
          </a:stretch>
        </p:blipFill>
        <p:spPr>
          <a:xfrm>
            <a:off x="3874577" y="2975674"/>
            <a:ext cx="2293750" cy="929900"/>
          </a:xfrm>
          <a:prstGeom prst="rect">
            <a:avLst/>
          </a:prstGeom>
        </p:spPr>
      </p:pic>
      <p:pic>
        <p:nvPicPr>
          <p:cNvPr id="2" name="Picture 1" descr="A black and yellow rectangles&#10;&#10;AI-generated content may be incorrect.">
            <a:extLst>
              <a:ext uri="{FF2B5EF4-FFF2-40B4-BE49-F238E27FC236}">
                <a16:creationId xmlns:a16="http://schemas.microsoft.com/office/drawing/2014/main" id="{E9E17518-16AB-FC09-D2E0-FFFDE86777A9}"/>
              </a:ext>
            </a:extLst>
          </p:cNvPr>
          <p:cNvPicPr>
            <a:picLocks noChangeAspect="1"/>
          </p:cNvPicPr>
          <p:nvPr/>
        </p:nvPicPr>
        <p:blipFill>
          <a:blip r:embed="rId4"/>
          <a:srcRect l="53136" t="43388" r="28050" b="43048"/>
          <a:stretch>
            <a:fillRect/>
          </a:stretch>
        </p:blipFill>
        <p:spPr>
          <a:xfrm>
            <a:off x="6478292" y="2975674"/>
            <a:ext cx="2293749" cy="929900"/>
          </a:xfrm>
          <a:prstGeom prst="rect">
            <a:avLst/>
          </a:prstGeom>
        </p:spPr>
      </p:pic>
      <p:sp>
        <p:nvSpPr>
          <p:cNvPr id="5" name="TextBox 4">
            <a:extLst>
              <a:ext uri="{FF2B5EF4-FFF2-40B4-BE49-F238E27FC236}">
                <a16:creationId xmlns:a16="http://schemas.microsoft.com/office/drawing/2014/main" id="{5AB86DE3-4924-1665-71B4-F3817F41DF0A}"/>
              </a:ext>
            </a:extLst>
          </p:cNvPr>
          <p:cNvSpPr txBox="1"/>
          <p:nvPr/>
        </p:nvSpPr>
        <p:spPr>
          <a:xfrm>
            <a:off x="3955775" y="3163889"/>
            <a:ext cx="2096467" cy="515526"/>
          </a:xfrm>
          <a:prstGeom prst="rect">
            <a:avLst/>
          </a:prstGeom>
          <a:noFill/>
        </p:spPr>
        <p:txBody>
          <a:bodyPr wrap="square" rtlCol="0">
            <a:spAutoFit/>
          </a:bodyPr>
          <a:lstStyle/>
          <a:p>
            <a:pPr algn="ctr"/>
            <a:r>
              <a:rPr lang="en-GB" sz="2770" dirty="0">
                <a:latin typeface="Verdana" panose="020B0604030504040204" pitchFamily="34" charset="0"/>
                <a:ea typeface="Verdana" panose="020B0604030504040204" pitchFamily="34" charset="0"/>
                <a:cs typeface="Verdana" panose="020B0604030504040204" pitchFamily="34" charset="0"/>
              </a:rPr>
              <a:t>TRUE</a:t>
            </a:r>
          </a:p>
        </p:txBody>
      </p:sp>
      <p:sp>
        <p:nvSpPr>
          <p:cNvPr id="6" name="TextBox 5">
            <a:extLst>
              <a:ext uri="{FF2B5EF4-FFF2-40B4-BE49-F238E27FC236}">
                <a16:creationId xmlns:a16="http://schemas.microsoft.com/office/drawing/2014/main" id="{C7A68931-08F9-D474-0397-D2133EC7AD98}"/>
              </a:ext>
            </a:extLst>
          </p:cNvPr>
          <p:cNvSpPr txBox="1"/>
          <p:nvPr/>
        </p:nvSpPr>
        <p:spPr>
          <a:xfrm>
            <a:off x="6586509" y="3163888"/>
            <a:ext cx="2096467" cy="515526"/>
          </a:xfrm>
          <a:prstGeom prst="rect">
            <a:avLst/>
          </a:prstGeom>
          <a:noFill/>
        </p:spPr>
        <p:txBody>
          <a:bodyPr wrap="square" rtlCol="0">
            <a:spAutoFit/>
          </a:bodyPr>
          <a:lstStyle/>
          <a:p>
            <a:pPr algn="ctr"/>
            <a:r>
              <a:rPr lang="en-GB" sz="2770" dirty="0">
                <a:latin typeface="Verdana" panose="020B0604030504040204" pitchFamily="34" charset="0"/>
                <a:ea typeface="Verdana" panose="020B0604030504040204" pitchFamily="34" charset="0"/>
                <a:cs typeface="Verdana" panose="020B0604030504040204" pitchFamily="34" charset="0"/>
              </a:rPr>
              <a:t>FALSE</a:t>
            </a:r>
          </a:p>
        </p:txBody>
      </p:sp>
      <p:sp>
        <p:nvSpPr>
          <p:cNvPr id="9" name="TextBox 8">
            <a:extLst>
              <a:ext uri="{FF2B5EF4-FFF2-40B4-BE49-F238E27FC236}">
                <a16:creationId xmlns:a16="http://schemas.microsoft.com/office/drawing/2014/main" id="{7430E4B0-DA71-918C-0FE7-8DF977F2B7F4}"/>
              </a:ext>
            </a:extLst>
          </p:cNvPr>
          <p:cNvSpPr txBox="1"/>
          <p:nvPr/>
        </p:nvSpPr>
        <p:spPr>
          <a:xfrm>
            <a:off x="0" y="2134557"/>
            <a:ext cx="12191999" cy="521681"/>
          </a:xfrm>
          <a:prstGeom prst="rect">
            <a:avLst/>
          </a:prstGeom>
          <a:noFill/>
        </p:spPr>
        <p:txBody>
          <a:bodyPr wrap="square" rtlCol="0">
            <a:spAutoFit/>
          </a:bodyPr>
          <a:lstStyle/>
          <a:p>
            <a:pPr algn="ctr"/>
            <a:r>
              <a:rPr lang="en-GB" sz="2790" b="1" dirty="0">
                <a:latin typeface="Verdana" panose="020B0604030504040204" pitchFamily="34" charset="0"/>
                <a:ea typeface="Verdana" panose="020B0604030504040204" pitchFamily="34" charset="0"/>
                <a:cs typeface="Verdana" panose="020B0604030504040204" pitchFamily="34" charset="0"/>
              </a:rPr>
              <a:t>AI chatbots always give safe advice</a:t>
            </a:r>
          </a:p>
        </p:txBody>
      </p:sp>
    </p:spTree>
    <p:extLst>
      <p:ext uri="{BB962C8B-B14F-4D97-AF65-F5344CB8AC3E}">
        <p14:creationId xmlns:p14="http://schemas.microsoft.com/office/powerpoint/2010/main" val="36332792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224580-934A-5483-35D8-7B5DD6C43F5D}"/>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C963056D-437D-2D0F-779A-30E2D9EC0D30}"/>
              </a:ext>
            </a:extLst>
          </p:cNvPr>
          <p:cNvPicPr>
            <a:picLocks noChangeAspect="1"/>
          </p:cNvPicPr>
          <p:nvPr/>
        </p:nvPicPr>
        <p:blipFill>
          <a:blip r:embed="rId2"/>
          <a:stretch>
            <a:fillRect/>
          </a:stretch>
        </p:blipFill>
        <p:spPr>
          <a:xfrm>
            <a:off x="0" y="1260"/>
            <a:ext cx="12193200" cy="6856154"/>
          </a:xfrm>
          <a:prstGeom prst="rect">
            <a:avLst/>
          </a:prstGeom>
        </p:spPr>
      </p:pic>
      <p:pic>
        <p:nvPicPr>
          <p:cNvPr id="7" name="Picture 6" descr="A black and yellow rectangles&#10;&#10;AI-generated content may be incorrect.">
            <a:extLst>
              <a:ext uri="{FF2B5EF4-FFF2-40B4-BE49-F238E27FC236}">
                <a16:creationId xmlns:a16="http://schemas.microsoft.com/office/drawing/2014/main" id="{8DA81A4B-14D9-F7F8-8BB8-3DFC5BA660AA}"/>
              </a:ext>
            </a:extLst>
          </p:cNvPr>
          <p:cNvPicPr>
            <a:picLocks noChangeAspect="1"/>
          </p:cNvPicPr>
          <p:nvPr/>
        </p:nvPicPr>
        <p:blipFill>
          <a:blip r:embed="rId3"/>
          <a:srcRect l="53136" t="43388" r="28050" b="43048"/>
          <a:stretch>
            <a:fillRect/>
          </a:stretch>
        </p:blipFill>
        <p:spPr>
          <a:xfrm>
            <a:off x="6478292" y="2975674"/>
            <a:ext cx="2293749" cy="929900"/>
          </a:xfrm>
          <a:prstGeom prst="rect">
            <a:avLst/>
          </a:prstGeom>
        </p:spPr>
      </p:pic>
      <p:pic>
        <p:nvPicPr>
          <p:cNvPr id="8" name="Picture 7" descr="A black and yellow rectangles&#10;&#10;AI-generated content may be incorrect.">
            <a:extLst>
              <a:ext uri="{FF2B5EF4-FFF2-40B4-BE49-F238E27FC236}">
                <a16:creationId xmlns:a16="http://schemas.microsoft.com/office/drawing/2014/main" id="{DE050B8F-1B20-9D25-52F6-779E43524FCA}"/>
              </a:ext>
            </a:extLst>
          </p:cNvPr>
          <p:cNvPicPr>
            <a:picLocks noChangeAspect="1"/>
          </p:cNvPicPr>
          <p:nvPr/>
        </p:nvPicPr>
        <p:blipFill>
          <a:blip r:embed="rId3"/>
          <a:srcRect l="31780" t="43388" r="49406" b="43048"/>
          <a:stretch>
            <a:fillRect/>
          </a:stretch>
        </p:blipFill>
        <p:spPr>
          <a:xfrm>
            <a:off x="3874577" y="2975674"/>
            <a:ext cx="2293750" cy="929900"/>
          </a:xfrm>
          <a:prstGeom prst="rect">
            <a:avLst/>
          </a:prstGeom>
        </p:spPr>
      </p:pic>
      <p:pic>
        <p:nvPicPr>
          <p:cNvPr id="9" name="Picture 8">
            <a:extLst>
              <a:ext uri="{FF2B5EF4-FFF2-40B4-BE49-F238E27FC236}">
                <a16:creationId xmlns:a16="http://schemas.microsoft.com/office/drawing/2014/main" id="{BC6E8987-9A59-9009-C952-4D0DC141BD8C}"/>
              </a:ext>
            </a:extLst>
          </p:cNvPr>
          <p:cNvPicPr>
            <a:picLocks noChangeAspect="1"/>
          </p:cNvPicPr>
          <p:nvPr/>
        </p:nvPicPr>
        <p:blipFill>
          <a:blip r:embed="rId4"/>
          <a:srcRect l="11695" t="56952" r="11780" b="5520"/>
          <a:stretch>
            <a:fillRect/>
          </a:stretch>
        </p:blipFill>
        <p:spPr>
          <a:xfrm>
            <a:off x="1425844" y="3905574"/>
            <a:ext cx="9329980" cy="2572717"/>
          </a:xfrm>
          <a:prstGeom prst="rect">
            <a:avLst/>
          </a:prstGeom>
        </p:spPr>
      </p:pic>
      <p:sp>
        <p:nvSpPr>
          <p:cNvPr id="10" name="TextBox 9">
            <a:extLst>
              <a:ext uri="{FF2B5EF4-FFF2-40B4-BE49-F238E27FC236}">
                <a16:creationId xmlns:a16="http://schemas.microsoft.com/office/drawing/2014/main" id="{7FA5B7CE-710E-D448-C75F-94FD7D34FC55}"/>
              </a:ext>
            </a:extLst>
          </p:cNvPr>
          <p:cNvSpPr txBox="1"/>
          <p:nvPr/>
        </p:nvSpPr>
        <p:spPr>
          <a:xfrm>
            <a:off x="1863526" y="4131733"/>
            <a:ext cx="8484649" cy="2259080"/>
          </a:xfrm>
          <a:prstGeom prst="rect">
            <a:avLst/>
          </a:prstGeom>
          <a:noFill/>
        </p:spPr>
        <p:txBody>
          <a:bodyPr wrap="square">
            <a:spAutoFit/>
          </a:bodyPr>
          <a:lstStyle/>
          <a:p>
            <a:pPr algn="ctr">
              <a:buNone/>
            </a:pPr>
            <a:r>
              <a:rPr lang="en-GB" sz="1760" dirty="0">
                <a:effectLst/>
                <a:latin typeface="Verdana" panose="020B0604030504040204" pitchFamily="34" charset="0"/>
              </a:rPr>
              <a:t>When you speak to an AI chatbot, they can often find helpful information to share with you. However not all advice given by chatbots is safe </a:t>
            </a:r>
            <a:br>
              <a:rPr lang="en-GB" sz="1760" dirty="0">
                <a:effectLst/>
                <a:latin typeface="Verdana" panose="020B0604030504040204" pitchFamily="34" charset="0"/>
              </a:rPr>
            </a:br>
            <a:r>
              <a:rPr lang="en-GB" sz="1760" dirty="0">
                <a:effectLst/>
                <a:latin typeface="Verdana" panose="020B0604030504040204" pitchFamily="34" charset="0"/>
              </a:rPr>
              <a:t>and reliable, especially if you are in a difficult or dangerous situation. When you are upset, worried or confused about something, it can be harder to think clearly. Talking to a person means you can understand those emotions and start to feel better. They can also help you consider different options for what to do next, check in with you later or help you get more support you may need.</a:t>
            </a:r>
          </a:p>
        </p:txBody>
      </p:sp>
      <p:sp>
        <p:nvSpPr>
          <p:cNvPr id="11" name="TextBox 10">
            <a:extLst>
              <a:ext uri="{FF2B5EF4-FFF2-40B4-BE49-F238E27FC236}">
                <a16:creationId xmlns:a16="http://schemas.microsoft.com/office/drawing/2014/main" id="{DC426825-8B33-79EC-2E93-D9A05D92DFD9}"/>
              </a:ext>
            </a:extLst>
          </p:cNvPr>
          <p:cNvSpPr txBox="1"/>
          <p:nvPr/>
        </p:nvSpPr>
        <p:spPr>
          <a:xfrm>
            <a:off x="3955775" y="3163889"/>
            <a:ext cx="2096467" cy="515526"/>
          </a:xfrm>
          <a:prstGeom prst="rect">
            <a:avLst/>
          </a:prstGeom>
          <a:noFill/>
        </p:spPr>
        <p:txBody>
          <a:bodyPr wrap="square" rtlCol="0">
            <a:spAutoFit/>
          </a:bodyPr>
          <a:lstStyle/>
          <a:p>
            <a:pPr algn="ctr"/>
            <a:r>
              <a:rPr lang="en-GB" sz="2770" dirty="0">
                <a:latin typeface="Verdana" panose="020B0604030504040204" pitchFamily="34" charset="0"/>
                <a:ea typeface="Verdana" panose="020B0604030504040204" pitchFamily="34" charset="0"/>
                <a:cs typeface="Verdana" panose="020B0604030504040204" pitchFamily="34" charset="0"/>
              </a:rPr>
              <a:t>TRUE</a:t>
            </a:r>
          </a:p>
        </p:txBody>
      </p:sp>
      <p:sp>
        <p:nvSpPr>
          <p:cNvPr id="12" name="TextBox 11">
            <a:extLst>
              <a:ext uri="{FF2B5EF4-FFF2-40B4-BE49-F238E27FC236}">
                <a16:creationId xmlns:a16="http://schemas.microsoft.com/office/drawing/2014/main" id="{74785502-8CB9-173E-4AE3-2AC3EBCADAF2}"/>
              </a:ext>
            </a:extLst>
          </p:cNvPr>
          <p:cNvSpPr txBox="1"/>
          <p:nvPr/>
        </p:nvSpPr>
        <p:spPr>
          <a:xfrm>
            <a:off x="6586509" y="3163888"/>
            <a:ext cx="2096467" cy="515526"/>
          </a:xfrm>
          <a:prstGeom prst="rect">
            <a:avLst/>
          </a:prstGeom>
          <a:noFill/>
        </p:spPr>
        <p:txBody>
          <a:bodyPr wrap="square" rtlCol="0">
            <a:spAutoFit/>
          </a:bodyPr>
          <a:lstStyle/>
          <a:p>
            <a:pPr algn="ctr"/>
            <a:r>
              <a:rPr lang="en-GB" sz="2770" dirty="0">
                <a:latin typeface="Verdana" panose="020B0604030504040204" pitchFamily="34" charset="0"/>
                <a:ea typeface="Verdana" panose="020B0604030504040204" pitchFamily="34" charset="0"/>
                <a:cs typeface="Verdana" panose="020B0604030504040204" pitchFamily="34" charset="0"/>
              </a:rPr>
              <a:t>FALSE</a:t>
            </a:r>
          </a:p>
        </p:txBody>
      </p:sp>
      <p:sp>
        <p:nvSpPr>
          <p:cNvPr id="13" name="TextBox 12">
            <a:extLst>
              <a:ext uri="{FF2B5EF4-FFF2-40B4-BE49-F238E27FC236}">
                <a16:creationId xmlns:a16="http://schemas.microsoft.com/office/drawing/2014/main" id="{79045395-1978-24F5-CAAC-9D95F7737421}"/>
              </a:ext>
            </a:extLst>
          </p:cNvPr>
          <p:cNvSpPr txBox="1"/>
          <p:nvPr/>
        </p:nvSpPr>
        <p:spPr>
          <a:xfrm>
            <a:off x="0" y="2134557"/>
            <a:ext cx="12191999" cy="521681"/>
          </a:xfrm>
          <a:prstGeom prst="rect">
            <a:avLst/>
          </a:prstGeom>
          <a:noFill/>
        </p:spPr>
        <p:txBody>
          <a:bodyPr wrap="square" rtlCol="0">
            <a:spAutoFit/>
          </a:bodyPr>
          <a:lstStyle/>
          <a:p>
            <a:pPr algn="ctr"/>
            <a:r>
              <a:rPr lang="en-GB" sz="2790" b="1" dirty="0">
                <a:latin typeface="Verdana" panose="020B0604030504040204" pitchFamily="34" charset="0"/>
                <a:ea typeface="Verdana" panose="020B0604030504040204" pitchFamily="34" charset="0"/>
                <a:cs typeface="Verdana" panose="020B0604030504040204" pitchFamily="34" charset="0"/>
              </a:rPr>
              <a:t>AI chatbots always give safe advice</a:t>
            </a:r>
          </a:p>
        </p:txBody>
      </p:sp>
    </p:spTree>
    <p:extLst>
      <p:ext uri="{BB962C8B-B14F-4D97-AF65-F5344CB8AC3E}">
        <p14:creationId xmlns:p14="http://schemas.microsoft.com/office/powerpoint/2010/main" val="125950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6FA5E7-0074-7295-FE6F-B90B32168A9D}"/>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232CF990-FD2C-2923-A651-04DC76CBC73A}"/>
              </a:ext>
            </a:extLst>
          </p:cNvPr>
          <p:cNvPicPr>
            <a:picLocks noChangeAspect="1"/>
          </p:cNvPicPr>
          <p:nvPr/>
        </p:nvPicPr>
        <p:blipFill>
          <a:blip r:embed="rId2"/>
          <a:stretch>
            <a:fillRect/>
          </a:stretch>
        </p:blipFill>
        <p:spPr>
          <a:xfrm>
            <a:off x="0" y="1260"/>
            <a:ext cx="12193200" cy="6856154"/>
          </a:xfrm>
          <a:prstGeom prst="rect">
            <a:avLst/>
          </a:prstGeom>
        </p:spPr>
      </p:pic>
      <p:pic>
        <p:nvPicPr>
          <p:cNvPr id="8" name="Picture 7">
            <a:extLst>
              <a:ext uri="{FF2B5EF4-FFF2-40B4-BE49-F238E27FC236}">
                <a16:creationId xmlns:a16="http://schemas.microsoft.com/office/drawing/2014/main" id="{937A64AC-09FE-439C-AF0B-0CEF364C241A}"/>
              </a:ext>
            </a:extLst>
          </p:cNvPr>
          <p:cNvPicPr>
            <a:picLocks noChangeAspect="1"/>
          </p:cNvPicPr>
          <p:nvPr/>
        </p:nvPicPr>
        <p:blipFill>
          <a:blip r:embed="rId3"/>
          <a:srcRect l="31779" t="43388" r="49408" b="43047"/>
          <a:stretch>
            <a:fillRect/>
          </a:stretch>
        </p:blipFill>
        <p:spPr>
          <a:xfrm>
            <a:off x="3874577" y="2975674"/>
            <a:ext cx="2293750" cy="929900"/>
          </a:xfrm>
          <a:prstGeom prst="rect">
            <a:avLst/>
          </a:prstGeom>
        </p:spPr>
      </p:pic>
      <p:pic>
        <p:nvPicPr>
          <p:cNvPr id="2" name="Picture 1" descr="A black and yellow rectangles&#10;&#10;AI-generated content may be incorrect.">
            <a:extLst>
              <a:ext uri="{FF2B5EF4-FFF2-40B4-BE49-F238E27FC236}">
                <a16:creationId xmlns:a16="http://schemas.microsoft.com/office/drawing/2014/main" id="{EA9A425D-3A5F-842B-8ABC-14E3407AB77A}"/>
              </a:ext>
            </a:extLst>
          </p:cNvPr>
          <p:cNvPicPr>
            <a:picLocks noChangeAspect="1"/>
          </p:cNvPicPr>
          <p:nvPr/>
        </p:nvPicPr>
        <p:blipFill>
          <a:blip r:embed="rId4"/>
          <a:srcRect l="53136" t="43388" r="28050" b="43048"/>
          <a:stretch>
            <a:fillRect/>
          </a:stretch>
        </p:blipFill>
        <p:spPr>
          <a:xfrm>
            <a:off x="6478292" y="2975674"/>
            <a:ext cx="2293749" cy="929900"/>
          </a:xfrm>
          <a:prstGeom prst="rect">
            <a:avLst/>
          </a:prstGeom>
        </p:spPr>
      </p:pic>
      <p:sp>
        <p:nvSpPr>
          <p:cNvPr id="5" name="TextBox 4">
            <a:extLst>
              <a:ext uri="{FF2B5EF4-FFF2-40B4-BE49-F238E27FC236}">
                <a16:creationId xmlns:a16="http://schemas.microsoft.com/office/drawing/2014/main" id="{65C95DCD-1DB0-20C2-D34D-BBEC4190DEF2}"/>
              </a:ext>
            </a:extLst>
          </p:cNvPr>
          <p:cNvSpPr txBox="1"/>
          <p:nvPr/>
        </p:nvSpPr>
        <p:spPr>
          <a:xfrm>
            <a:off x="3955775" y="3163889"/>
            <a:ext cx="2096467" cy="515526"/>
          </a:xfrm>
          <a:prstGeom prst="rect">
            <a:avLst/>
          </a:prstGeom>
          <a:noFill/>
        </p:spPr>
        <p:txBody>
          <a:bodyPr wrap="square" rtlCol="0">
            <a:spAutoFit/>
          </a:bodyPr>
          <a:lstStyle/>
          <a:p>
            <a:pPr algn="ctr"/>
            <a:r>
              <a:rPr lang="en-GB" sz="2770" dirty="0">
                <a:latin typeface="Verdana" panose="020B0604030504040204" pitchFamily="34" charset="0"/>
                <a:ea typeface="Verdana" panose="020B0604030504040204" pitchFamily="34" charset="0"/>
                <a:cs typeface="Verdana" panose="020B0604030504040204" pitchFamily="34" charset="0"/>
              </a:rPr>
              <a:t>TRUE</a:t>
            </a:r>
          </a:p>
        </p:txBody>
      </p:sp>
      <p:sp>
        <p:nvSpPr>
          <p:cNvPr id="6" name="TextBox 5">
            <a:extLst>
              <a:ext uri="{FF2B5EF4-FFF2-40B4-BE49-F238E27FC236}">
                <a16:creationId xmlns:a16="http://schemas.microsoft.com/office/drawing/2014/main" id="{7614E5F1-B485-5117-49C9-556A0381E25E}"/>
              </a:ext>
            </a:extLst>
          </p:cNvPr>
          <p:cNvSpPr txBox="1"/>
          <p:nvPr/>
        </p:nvSpPr>
        <p:spPr>
          <a:xfrm>
            <a:off x="6586509" y="3163888"/>
            <a:ext cx="2096467" cy="515526"/>
          </a:xfrm>
          <a:prstGeom prst="rect">
            <a:avLst/>
          </a:prstGeom>
          <a:noFill/>
        </p:spPr>
        <p:txBody>
          <a:bodyPr wrap="square" rtlCol="0">
            <a:spAutoFit/>
          </a:bodyPr>
          <a:lstStyle/>
          <a:p>
            <a:pPr algn="ctr"/>
            <a:r>
              <a:rPr lang="en-GB" sz="2770" dirty="0">
                <a:latin typeface="Verdana" panose="020B0604030504040204" pitchFamily="34" charset="0"/>
                <a:ea typeface="Verdana" panose="020B0604030504040204" pitchFamily="34" charset="0"/>
                <a:cs typeface="Verdana" panose="020B0604030504040204" pitchFamily="34" charset="0"/>
              </a:rPr>
              <a:t>FALSE</a:t>
            </a:r>
          </a:p>
        </p:txBody>
      </p:sp>
      <p:sp>
        <p:nvSpPr>
          <p:cNvPr id="9" name="TextBox 8">
            <a:extLst>
              <a:ext uri="{FF2B5EF4-FFF2-40B4-BE49-F238E27FC236}">
                <a16:creationId xmlns:a16="http://schemas.microsoft.com/office/drawing/2014/main" id="{6853AAF0-25D4-EF39-48AC-3B4983C5FF2E}"/>
              </a:ext>
            </a:extLst>
          </p:cNvPr>
          <p:cNvSpPr txBox="1"/>
          <p:nvPr/>
        </p:nvSpPr>
        <p:spPr>
          <a:xfrm>
            <a:off x="1994079" y="1737631"/>
            <a:ext cx="8203842" cy="951030"/>
          </a:xfrm>
          <a:prstGeom prst="rect">
            <a:avLst/>
          </a:prstGeom>
          <a:noFill/>
        </p:spPr>
        <p:txBody>
          <a:bodyPr wrap="square" rtlCol="0">
            <a:spAutoFit/>
          </a:bodyPr>
          <a:lstStyle/>
          <a:p>
            <a:pPr algn="ctr"/>
            <a:r>
              <a:rPr lang="en-GB" sz="2790" b="1" dirty="0">
                <a:latin typeface="Verdana" panose="020B0604030504040204" pitchFamily="34" charset="0"/>
                <a:ea typeface="Verdana" panose="020B0604030504040204" pitchFamily="34" charset="0"/>
                <a:cs typeface="Verdana" panose="020B0604030504040204" pitchFamily="34" charset="0"/>
              </a:rPr>
              <a:t>An AI chatbot can help me more quickly than a person can</a:t>
            </a:r>
          </a:p>
        </p:txBody>
      </p:sp>
    </p:spTree>
    <p:extLst>
      <p:ext uri="{BB962C8B-B14F-4D97-AF65-F5344CB8AC3E}">
        <p14:creationId xmlns:p14="http://schemas.microsoft.com/office/powerpoint/2010/main" val="429170056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BCEF68-8E6E-7B39-83EC-CE1908196A77}"/>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42D873AA-0069-0077-D879-01DA58746D9D}"/>
              </a:ext>
            </a:extLst>
          </p:cNvPr>
          <p:cNvPicPr>
            <a:picLocks noChangeAspect="1"/>
          </p:cNvPicPr>
          <p:nvPr/>
        </p:nvPicPr>
        <p:blipFill>
          <a:blip r:embed="rId2"/>
          <a:stretch>
            <a:fillRect/>
          </a:stretch>
        </p:blipFill>
        <p:spPr>
          <a:xfrm>
            <a:off x="0" y="1260"/>
            <a:ext cx="12193200" cy="6856154"/>
          </a:xfrm>
          <a:prstGeom prst="rect">
            <a:avLst/>
          </a:prstGeom>
        </p:spPr>
      </p:pic>
      <p:pic>
        <p:nvPicPr>
          <p:cNvPr id="11" name="Picture 10" descr="A black and yellow rectangles&#10;&#10;AI-generated content may be incorrect.">
            <a:extLst>
              <a:ext uri="{FF2B5EF4-FFF2-40B4-BE49-F238E27FC236}">
                <a16:creationId xmlns:a16="http://schemas.microsoft.com/office/drawing/2014/main" id="{A6EB77CF-7B34-6851-A34F-0A8156DCA0DA}"/>
              </a:ext>
            </a:extLst>
          </p:cNvPr>
          <p:cNvPicPr>
            <a:picLocks noChangeAspect="1"/>
          </p:cNvPicPr>
          <p:nvPr/>
        </p:nvPicPr>
        <p:blipFill>
          <a:blip r:embed="rId3"/>
          <a:srcRect l="53136" t="43388" r="28050" b="43048"/>
          <a:stretch>
            <a:fillRect/>
          </a:stretch>
        </p:blipFill>
        <p:spPr>
          <a:xfrm>
            <a:off x="6478292" y="2975674"/>
            <a:ext cx="2293749" cy="929900"/>
          </a:xfrm>
          <a:prstGeom prst="rect">
            <a:avLst/>
          </a:prstGeom>
        </p:spPr>
      </p:pic>
      <p:pic>
        <p:nvPicPr>
          <p:cNvPr id="12" name="Picture 11" descr="A black and yellow rectangles&#10;&#10;AI-generated content may be incorrect.">
            <a:extLst>
              <a:ext uri="{FF2B5EF4-FFF2-40B4-BE49-F238E27FC236}">
                <a16:creationId xmlns:a16="http://schemas.microsoft.com/office/drawing/2014/main" id="{7B4EA153-BFD9-7CDD-00D0-8356C6194CBE}"/>
              </a:ext>
            </a:extLst>
          </p:cNvPr>
          <p:cNvPicPr>
            <a:picLocks noChangeAspect="1"/>
          </p:cNvPicPr>
          <p:nvPr/>
        </p:nvPicPr>
        <p:blipFill>
          <a:blip r:embed="rId3"/>
          <a:srcRect l="31780" t="43388" r="49406" b="43048"/>
          <a:stretch>
            <a:fillRect/>
          </a:stretch>
        </p:blipFill>
        <p:spPr>
          <a:xfrm>
            <a:off x="3874577" y="2975674"/>
            <a:ext cx="2293750" cy="929900"/>
          </a:xfrm>
          <a:prstGeom prst="rect">
            <a:avLst/>
          </a:prstGeom>
        </p:spPr>
      </p:pic>
      <p:pic>
        <p:nvPicPr>
          <p:cNvPr id="13" name="Picture 12">
            <a:extLst>
              <a:ext uri="{FF2B5EF4-FFF2-40B4-BE49-F238E27FC236}">
                <a16:creationId xmlns:a16="http://schemas.microsoft.com/office/drawing/2014/main" id="{177438B9-BD3C-A682-C793-509D44ECB9C1}"/>
              </a:ext>
            </a:extLst>
          </p:cNvPr>
          <p:cNvPicPr>
            <a:picLocks noChangeAspect="1"/>
          </p:cNvPicPr>
          <p:nvPr/>
        </p:nvPicPr>
        <p:blipFill>
          <a:blip r:embed="rId4"/>
          <a:srcRect l="11695" t="56952" r="11780" b="5520"/>
          <a:stretch>
            <a:fillRect/>
          </a:stretch>
        </p:blipFill>
        <p:spPr>
          <a:xfrm>
            <a:off x="1425844" y="3905574"/>
            <a:ext cx="9329980" cy="2572717"/>
          </a:xfrm>
          <a:prstGeom prst="rect">
            <a:avLst/>
          </a:prstGeom>
        </p:spPr>
      </p:pic>
      <p:sp>
        <p:nvSpPr>
          <p:cNvPr id="14" name="TextBox 13">
            <a:extLst>
              <a:ext uri="{FF2B5EF4-FFF2-40B4-BE49-F238E27FC236}">
                <a16:creationId xmlns:a16="http://schemas.microsoft.com/office/drawing/2014/main" id="{733E9CF4-E953-C013-2A3B-D6234BBDA545}"/>
              </a:ext>
            </a:extLst>
          </p:cNvPr>
          <p:cNvSpPr txBox="1"/>
          <p:nvPr/>
        </p:nvSpPr>
        <p:spPr>
          <a:xfrm>
            <a:off x="1759039" y="4273400"/>
            <a:ext cx="8673922" cy="1988237"/>
          </a:xfrm>
          <a:prstGeom prst="rect">
            <a:avLst/>
          </a:prstGeom>
          <a:noFill/>
        </p:spPr>
        <p:txBody>
          <a:bodyPr wrap="square">
            <a:spAutoFit/>
          </a:bodyPr>
          <a:lstStyle/>
          <a:p>
            <a:pPr algn="ctr">
              <a:buNone/>
            </a:pPr>
            <a:r>
              <a:rPr lang="en-GB" sz="1760" dirty="0">
                <a:effectLst/>
                <a:latin typeface="Verdana" panose="020B0604030504040204" pitchFamily="34" charset="0"/>
              </a:rPr>
              <a:t>A chatbot can usually respond to you very quickly, which can be helpful </a:t>
            </a:r>
            <a:br>
              <a:rPr lang="en-GB" sz="1760" dirty="0">
                <a:effectLst/>
                <a:latin typeface="Verdana" panose="020B0604030504040204" pitchFamily="34" charset="0"/>
              </a:rPr>
            </a:br>
            <a:r>
              <a:rPr lang="en-GB" sz="1760" dirty="0">
                <a:effectLst/>
                <a:latin typeface="Verdana" panose="020B0604030504040204" pitchFamily="34" charset="0"/>
              </a:rPr>
              <a:t>in some situations. However, this does not mean a chatbot is the best place to go for help and advice. Think about fast food. It might be tasty and convenient, but it’s not always healthy and you shouldn’t rely on it </a:t>
            </a:r>
            <a:br>
              <a:rPr lang="en-GB" sz="1760" dirty="0">
                <a:effectLst/>
                <a:latin typeface="Verdana" panose="020B0604030504040204" pitchFamily="34" charset="0"/>
              </a:rPr>
            </a:br>
            <a:r>
              <a:rPr lang="en-GB" sz="1760" dirty="0">
                <a:effectLst/>
                <a:latin typeface="Verdana" panose="020B0604030504040204" pitchFamily="34" charset="0"/>
              </a:rPr>
              <a:t>for all your meals. The same goes for a chatbot. It can be fun to use one occasionally or to help with some tasks, but you shouldn’t rely on it for everything. A trusted adult is a much safer place to go for help and advice.</a:t>
            </a:r>
          </a:p>
        </p:txBody>
      </p:sp>
      <p:sp>
        <p:nvSpPr>
          <p:cNvPr id="15" name="TextBox 14">
            <a:extLst>
              <a:ext uri="{FF2B5EF4-FFF2-40B4-BE49-F238E27FC236}">
                <a16:creationId xmlns:a16="http://schemas.microsoft.com/office/drawing/2014/main" id="{7B39312F-8F00-D8B2-89AE-367B45FBCBFD}"/>
              </a:ext>
            </a:extLst>
          </p:cNvPr>
          <p:cNvSpPr txBox="1"/>
          <p:nvPr/>
        </p:nvSpPr>
        <p:spPr>
          <a:xfrm>
            <a:off x="3955775" y="3163889"/>
            <a:ext cx="2096467" cy="515526"/>
          </a:xfrm>
          <a:prstGeom prst="rect">
            <a:avLst/>
          </a:prstGeom>
          <a:noFill/>
        </p:spPr>
        <p:txBody>
          <a:bodyPr wrap="square" rtlCol="0">
            <a:spAutoFit/>
          </a:bodyPr>
          <a:lstStyle/>
          <a:p>
            <a:pPr algn="ctr"/>
            <a:r>
              <a:rPr lang="en-GB" sz="2770" dirty="0">
                <a:latin typeface="Verdana" panose="020B0604030504040204" pitchFamily="34" charset="0"/>
                <a:ea typeface="Verdana" panose="020B0604030504040204" pitchFamily="34" charset="0"/>
                <a:cs typeface="Verdana" panose="020B0604030504040204" pitchFamily="34" charset="0"/>
              </a:rPr>
              <a:t>TRUE</a:t>
            </a:r>
          </a:p>
        </p:txBody>
      </p:sp>
      <p:sp>
        <p:nvSpPr>
          <p:cNvPr id="16" name="TextBox 15">
            <a:extLst>
              <a:ext uri="{FF2B5EF4-FFF2-40B4-BE49-F238E27FC236}">
                <a16:creationId xmlns:a16="http://schemas.microsoft.com/office/drawing/2014/main" id="{6595CEF1-68A0-6371-DD10-01F691786C5E}"/>
              </a:ext>
            </a:extLst>
          </p:cNvPr>
          <p:cNvSpPr txBox="1"/>
          <p:nvPr/>
        </p:nvSpPr>
        <p:spPr>
          <a:xfrm>
            <a:off x="6586509" y="3163888"/>
            <a:ext cx="2096467" cy="515526"/>
          </a:xfrm>
          <a:prstGeom prst="rect">
            <a:avLst/>
          </a:prstGeom>
          <a:noFill/>
        </p:spPr>
        <p:txBody>
          <a:bodyPr wrap="square" rtlCol="0">
            <a:spAutoFit/>
          </a:bodyPr>
          <a:lstStyle/>
          <a:p>
            <a:pPr algn="ctr"/>
            <a:r>
              <a:rPr lang="en-GB" sz="2770" dirty="0">
                <a:latin typeface="Verdana" panose="020B0604030504040204" pitchFamily="34" charset="0"/>
                <a:ea typeface="Verdana" panose="020B0604030504040204" pitchFamily="34" charset="0"/>
                <a:cs typeface="Verdana" panose="020B0604030504040204" pitchFamily="34" charset="0"/>
              </a:rPr>
              <a:t>FALSE</a:t>
            </a:r>
          </a:p>
        </p:txBody>
      </p:sp>
      <p:sp>
        <p:nvSpPr>
          <p:cNvPr id="17" name="TextBox 16">
            <a:extLst>
              <a:ext uri="{FF2B5EF4-FFF2-40B4-BE49-F238E27FC236}">
                <a16:creationId xmlns:a16="http://schemas.microsoft.com/office/drawing/2014/main" id="{A9167315-364D-4C7F-6939-05BE60BA7DB3}"/>
              </a:ext>
            </a:extLst>
          </p:cNvPr>
          <p:cNvSpPr txBox="1"/>
          <p:nvPr/>
        </p:nvSpPr>
        <p:spPr>
          <a:xfrm>
            <a:off x="1994079" y="1737631"/>
            <a:ext cx="8203842" cy="951030"/>
          </a:xfrm>
          <a:prstGeom prst="rect">
            <a:avLst/>
          </a:prstGeom>
          <a:noFill/>
        </p:spPr>
        <p:txBody>
          <a:bodyPr wrap="square" rtlCol="0">
            <a:spAutoFit/>
          </a:bodyPr>
          <a:lstStyle/>
          <a:p>
            <a:pPr algn="ctr"/>
            <a:r>
              <a:rPr lang="en-GB" sz="2790" b="1" dirty="0">
                <a:latin typeface="Verdana" panose="020B0604030504040204" pitchFamily="34" charset="0"/>
                <a:ea typeface="Verdana" panose="020B0604030504040204" pitchFamily="34" charset="0"/>
                <a:cs typeface="Verdana" panose="020B0604030504040204" pitchFamily="34" charset="0"/>
              </a:rPr>
              <a:t>An AI chatbot can help me more quickly than a person can</a:t>
            </a:r>
          </a:p>
        </p:txBody>
      </p:sp>
    </p:spTree>
    <p:extLst>
      <p:ext uri="{BB962C8B-B14F-4D97-AF65-F5344CB8AC3E}">
        <p14:creationId xmlns:p14="http://schemas.microsoft.com/office/powerpoint/2010/main" val="552356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866DAB-3ABD-D07E-24B8-DC09A330BE31}"/>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A2637D62-A58A-2AFE-B361-06D35A99C6E0}"/>
              </a:ext>
            </a:extLst>
          </p:cNvPr>
          <p:cNvPicPr>
            <a:picLocks noChangeAspect="1"/>
          </p:cNvPicPr>
          <p:nvPr/>
        </p:nvPicPr>
        <p:blipFill>
          <a:blip r:embed="rId2"/>
          <a:stretch>
            <a:fillRect/>
          </a:stretch>
        </p:blipFill>
        <p:spPr>
          <a:xfrm>
            <a:off x="0" y="1260"/>
            <a:ext cx="12193200" cy="6856154"/>
          </a:xfrm>
          <a:prstGeom prst="rect">
            <a:avLst/>
          </a:prstGeom>
        </p:spPr>
      </p:pic>
      <p:pic>
        <p:nvPicPr>
          <p:cNvPr id="5" name="Picture 4">
            <a:extLst>
              <a:ext uri="{FF2B5EF4-FFF2-40B4-BE49-F238E27FC236}">
                <a16:creationId xmlns:a16="http://schemas.microsoft.com/office/drawing/2014/main" id="{13B1546E-5655-7F08-01A3-A83DC9A60625}"/>
              </a:ext>
            </a:extLst>
          </p:cNvPr>
          <p:cNvPicPr>
            <a:picLocks noChangeAspect="1"/>
          </p:cNvPicPr>
          <p:nvPr/>
        </p:nvPicPr>
        <p:blipFill>
          <a:blip r:embed="rId3"/>
          <a:srcRect l="10168" t="27108" r="10517" b="30621"/>
          <a:stretch>
            <a:fillRect/>
          </a:stretch>
        </p:blipFill>
        <p:spPr>
          <a:xfrm>
            <a:off x="1239864" y="1859796"/>
            <a:ext cx="9670943" cy="2898183"/>
          </a:xfrm>
          <a:prstGeom prst="rect">
            <a:avLst/>
          </a:prstGeom>
        </p:spPr>
      </p:pic>
      <p:pic>
        <p:nvPicPr>
          <p:cNvPr id="7" name="Picture 6" descr="A black screen with blue text&#10;&#10;AI-generated content may be incorrect.">
            <a:extLst>
              <a:ext uri="{FF2B5EF4-FFF2-40B4-BE49-F238E27FC236}">
                <a16:creationId xmlns:a16="http://schemas.microsoft.com/office/drawing/2014/main" id="{68665798-924E-C092-D3EB-E51ACDF66836}"/>
              </a:ext>
            </a:extLst>
          </p:cNvPr>
          <p:cNvPicPr>
            <a:picLocks noChangeAspect="1"/>
          </p:cNvPicPr>
          <p:nvPr/>
        </p:nvPicPr>
        <p:blipFill>
          <a:blip r:embed="rId4"/>
          <a:srcRect l="32161" t="6086" r="33135" b="70629"/>
          <a:stretch>
            <a:fillRect/>
          </a:stretch>
        </p:blipFill>
        <p:spPr>
          <a:xfrm>
            <a:off x="3921071" y="418454"/>
            <a:ext cx="4231037" cy="1596326"/>
          </a:xfrm>
          <a:prstGeom prst="rect">
            <a:avLst/>
          </a:prstGeom>
        </p:spPr>
      </p:pic>
      <p:sp>
        <p:nvSpPr>
          <p:cNvPr id="10" name="TextBox 9">
            <a:extLst>
              <a:ext uri="{FF2B5EF4-FFF2-40B4-BE49-F238E27FC236}">
                <a16:creationId xmlns:a16="http://schemas.microsoft.com/office/drawing/2014/main" id="{309CBB51-BE43-5383-DA45-AC8D5509FB25}"/>
              </a:ext>
            </a:extLst>
          </p:cNvPr>
          <p:cNvSpPr txBox="1"/>
          <p:nvPr/>
        </p:nvSpPr>
        <p:spPr>
          <a:xfrm>
            <a:off x="1759039" y="5381103"/>
            <a:ext cx="8673922" cy="1175706"/>
          </a:xfrm>
          <a:prstGeom prst="rect">
            <a:avLst/>
          </a:prstGeom>
          <a:noFill/>
        </p:spPr>
        <p:txBody>
          <a:bodyPr wrap="square">
            <a:spAutoFit/>
          </a:bodyPr>
          <a:lstStyle/>
          <a:p>
            <a:pPr algn="ctr">
              <a:buNone/>
            </a:pPr>
            <a:r>
              <a:rPr lang="en-GB" sz="1760" dirty="0">
                <a:effectLst/>
                <a:latin typeface="Verdana" panose="020B0604030504040204" pitchFamily="34" charset="0"/>
              </a:rPr>
              <a:t>Trusted adult at home or school</a:t>
            </a:r>
          </a:p>
          <a:p>
            <a:pPr algn="ctr">
              <a:buNone/>
            </a:pPr>
            <a:r>
              <a:rPr lang="en-GB" sz="1760" dirty="0">
                <a:effectLst/>
                <a:latin typeface="Verdana" panose="020B0604030504040204" pitchFamily="34" charset="0"/>
              </a:rPr>
              <a:t>A club leader or youth worker</a:t>
            </a:r>
          </a:p>
          <a:p>
            <a:pPr algn="ctr">
              <a:buNone/>
            </a:pPr>
            <a:r>
              <a:rPr lang="en-GB" sz="1760" dirty="0">
                <a:effectLst/>
                <a:latin typeface="Verdana" panose="020B0604030504040204" pitchFamily="34" charset="0"/>
              </a:rPr>
              <a:t>Health professionals such as a doctor</a:t>
            </a:r>
          </a:p>
          <a:p>
            <a:pPr algn="ctr">
              <a:buNone/>
            </a:pPr>
            <a:r>
              <a:rPr lang="en-GB" sz="1760" dirty="0">
                <a:effectLst/>
                <a:latin typeface="Verdana" panose="020B0604030504040204" pitchFamily="34" charset="0"/>
              </a:rPr>
              <a:t>Childline on 0800 1111</a:t>
            </a:r>
          </a:p>
        </p:txBody>
      </p:sp>
      <p:sp>
        <p:nvSpPr>
          <p:cNvPr id="11" name="TextBox 10">
            <a:extLst>
              <a:ext uri="{FF2B5EF4-FFF2-40B4-BE49-F238E27FC236}">
                <a16:creationId xmlns:a16="http://schemas.microsoft.com/office/drawing/2014/main" id="{7E777D6A-7E71-7262-701C-542D9132F586}"/>
              </a:ext>
            </a:extLst>
          </p:cNvPr>
          <p:cNvSpPr txBox="1"/>
          <p:nvPr/>
        </p:nvSpPr>
        <p:spPr>
          <a:xfrm>
            <a:off x="1994079" y="4833664"/>
            <a:ext cx="8203842" cy="521681"/>
          </a:xfrm>
          <a:prstGeom prst="rect">
            <a:avLst/>
          </a:prstGeom>
          <a:noFill/>
        </p:spPr>
        <p:txBody>
          <a:bodyPr wrap="square" rtlCol="0">
            <a:spAutoFit/>
          </a:bodyPr>
          <a:lstStyle/>
          <a:p>
            <a:pPr algn="ctr"/>
            <a:r>
              <a:rPr lang="en-GB" sz="2790" b="1" dirty="0">
                <a:latin typeface="Verdana" panose="020B0604030504040204" pitchFamily="34" charset="0"/>
                <a:ea typeface="Verdana" panose="020B0604030504040204" pitchFamily="34" charset="0"/>
                <a:cs typeface="Verdana" panose="020B0604030504040204" pitchFamily="34" charset="0"/>
              </a:rPr>
              <a:t>Who can you talk to?</a:t>
            </a:r>
          </a:p>
        </p:txBody>
      </p:sp>
    </p:spTree>
    <p:extLst>
      <p:ext uri="{BB962C8B-B14F-4D97-AF65-F5344CB8AC3E}">
        <p14:creationId xmlns:p14="http://schemas.microsoft.com/office/powerpoint/2010/main" val="123237395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3F0B5D-0F27-7878-BED2-2E686B5E6675}"/>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817A3D75-CD49-7095-82B6-D4AA54774DA1}"/>
              </a:ext>
            </a:extLst>
          </p:cNvPr>
          <p:cNvPicPr>
            <a:picLocks noChangeAspect="1"/>
          </p:cNvPicPr>
          <p:nvPr/>
        </p:nvPicPr>
        <p:blipFill>
          <a:blip r:embed="rId2"/>
          <a:stretch>
            <a:fillRect/>
          </a:stretch>
        </p:blipFill>
        <p:spPr>
          <a:xfrm>
            <a:off x="0" y="1260"/>
            <a:ext cx="12193200" cy="6856154"/>
          </a:xfrm>
          <a:prstGeom prst="rect">
            <a:avLst/>
          </a:prstGeom>
        </p:spPr>
      </p:pic>
      <p:pic>
        <p:nvPicPr>
          <p:cNvPr id="6" name="Picture 5">
            <a:extLst>
              <a:ext uri="{FF2B5EF4-FFF2-40B4-BE49-F238E27FC236}">
                <a16:creationId xmlns:a16="http://schemas.microsoft.com/office/drawing/2014/main" id="{35C1FE58-6D3F-C0A9-2B9B-62484B37734E}"/>
              </a:ext>
            </a:extLst>
          </p:cNvPr>
          <p:cNvPicPr>
            <a:picLocks noChangeAspect="1"/>
          </p:cNvPicPr>
          <p:nvPr/>
        </p:nvPicPr>
        <p:blipFill>
          <a:blip r:embed="rId3"/>
          <a:srcRect l="15636" t="10833" r="27542" b="27223"/>
          <a:stretch>
            <a:fillRect/>
          </a:stretch>
        </p:blipFill>
        <p:spPr>
          <a:xfrm>
            <a:off x="1906292" y="743919"/>
            <a:ext cx="6927742" cy="4246535"/>
          </a:xfrm>
          <a:prstGeom prst="rect">
            <a:avLst/>
          </a:prstGeom>
        </p:spPr>
      </p:pic>
      <p:pic>
        <p:nvPicPr>
          <p:cNvPr id="8" name="Picture 7">
            <a:extLst>
              <a:ext uri="{FF2B5EF4-FFF2-40B4-BE49-F238E27FC236}">
                <a16:creationId xmlns:a16="http://schemas.microsoft.com/office/drawing/2014/main" id="{6748B537-B9C5-3AC4-0430-68634408E571}"/>
              </a:ext>
            </a:extLst>
          </p:cNvPr>
          <p:cNvPicPr>
            <a:picLocks noChangeAspect="1"/>
          </p:cNvPicPr>
          <p:nvPr/>
        </p:nvPicPr>
        <p:blipFill>
          <a:blip r:embed="rId4"/>
          <a:srcRect l="63813" t="36379" r="15636" b="27223"/>
          <a:stretch>
            <a:fillRect/>
          </a:stretch>
        </p:blipFill>
        <p:spPr>
          <a:xfrm>
            <a:off x="7780149" y="2495226"/>
            <a:ext cx="2505559" cy="2495227"/>
          </a:xfrm>
          <a:prstGeom prst="rect">
            <a:avLst/>
          </a:prstGeom>
        </p:spPr>
      </p:pic>
      <p:pic>
        <p:nvPicPr>
          <p:cNvPr id="10" name="Picture 9" descr="A black background with white text&#10;&#10;AI-generated content may be incorrect.">
            <a:extLst>
              <a:ext uri="{FF2B5EF4-FFF2-40B4-BE49-F238E27FC236}">
                <a16:creationId xmlns:a16="http://schemas.microsoft.com/office/drawing/2014/main" id="{DFE41F34-E373-61A1-FE7A-0FB0174AA5A7}"/>
              </a:ext>
            </a:extLst>
          </p:cNvPr>
          <p:cNvPicPr>
            <a:picLocks noChangeAspect="1"/>
          </p:cNvPicPr>
          <p:nvPr/>
        </p:nvPicPr>
        <p:blipFill>
          <a:blip r:embed="rId5"/>
          <a:srcRect l="75749" t="13544" r="10652" b="66565"/>
          <a:stretch>
            <a:fillRect/>
          </a:stretch>
        </p:blipFill>
        <p:spPr>
          <a:xfrm>
            <a:off x="9236990" y="929898"/>
            <a:ext cx="1658318" cy="1363851"/>
          </a:xfrm>
          <a:prstGeom prst="rect">
            <a:avLst/>
          </a:prstGeom>
        </p:spPr>
      </p:pic>
      <p:sp>
        <p:nvSpPr>
          <p:cNvPr id="14" name="TextBox 13">
            <a:extLst>
              <a:ext uri="{FF2B5EF4-FFF2-40B4-BE49-F238E27FC236}">
                <a16:creationId xmlns:a16="http://schemas.microsoft.com/office/drawing/2014/main" id="{FCB71C08-CCAA-CFA1-D629-B685D21689AD}"/>
              </a:ext>
            </a:extLst>
          </p:cNvPr>
          <p:cNvSpPr txBox="1"/>
          <p:nvPr/>
        </p:nvSpPr>
        <p:spPr>
          <a:xfrm>
            <a:off x="-1199" y="5948588"/>
            <a:ext cx="12193199" cy="484748"/>
          </a:xfrm>
          <a:prstGeom prst="rect">
            <a:avLst/>
          </a:prstGeom>
          <a:noFill/>
        </p:spPr>
        <p:txBody>
          <a:bodyPr wrap="square" rtlCol="0">
            <a:spAutoFit/>
          </a:bodyPr>
          <a:lstStyle/>
          <a:p>
            <a:pPr algn="ctr"/>
            <a:r>
              <a:rPr lang="en-GB" sz="2530" dirty="0">
                <a:latin typeface="Verdana" panose="020B0604030504040204" pitchFamily="34" charset="0"/>
                <a:ea typeface="Verdana" panose="020B0604030504040204" pitchFamily="34" charset="0"/>
                <a:cs typeface="Verdana" panose="020B0604030504040204" pitchFamily="34" charset="0"/>
              </a:rPr>
              <a:t>Using AI  - okay or not okay?</a:t>
            </a:r>
          </a:p>
        </p:txBody>
      </p:sp>
    </p:spTree>
    <p:extLst>
      <p:ext uri="{BB962C8B-B14F-4D97-AF65-F5344CB8AC3E}">
        <p14:creationId xmlns:p14="http://schemas.microsoft.com/office/powerpoint/2010/main" val="10709765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3208C6-C2E7-9C6F-38C4-2204F8F8AB64}"/>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5125A281-1892-920A-CBA6-B0D5B707B628}"/>
              </a:ext>
            </a:extLst>
          </p:cNvPr>
          <p:cNvPicPr>
            <a:picLocks noChangeAspect="1"/>
          </p:cNvPicPr>
          <p:nvPr/>
        </p:nvPicPr>
        <p:blipFill>
          <a:blip r:embed="rId2"/>
          <a:stretch>
            <a:fillRect/>
          </a:stretch>
        </p:blipFill>
        <p:spPr>
          <a:xfrm>
            <a:off x="0" y="1260"/>
            <a:ext cx="12193200" cy="6856154"/>
          </a:xfrm>
          <a:prstGeom prst="rect">
            <a:avLst/>
          </a:prstGeom>
        </p:spPr>
      </p:pic>
      <p:pic>
        <p:nvPicPr>
          <p:cNvPr id="5" name="Picture 4">
            <a:extLst>
              <a:ext uri="{FF2B5EF4-FFF2-40B4-BE49-F238E27FC236}">
                <a16:creationId xmlns:a16="http://schemas.microsoft.com/office/drawing/2014/main" id="{5F4EFB6B-1236-A925-EA77-6A6F3593EAA8}"/>
              </a:ext>
            </a:extLst>
          </p:cNvPr>
          <p:cNvPicPr>
            <a:picLocks noChangeAspect="1"/>
          </p:cNvPicPr>
          <p:nvPr/>
        </p:nvPicPr>
        <p:blipFill>
          <a:blip r:embed="rId3"/>
          <a:srcRect l="38136" t="10155" r="37966" b="46439"/>
          <a:stretch>
            <a:fillRect/>
          </a:stretch>
        </p:blipFill>
        <p:spPr>
          <a:xfrm>
            <a:off x="4649492" y="697424"/>
            <a:ext cx="2913682" cy="2975674"/>
          </a:xfrm>
          <a:prstGeom prst="rect">
            <a:avLst/>
          </a:prstGeom>
        </p:spPr>
      </p:pic>
      <p:pic>
        <p:nvPicPr>
          <p:cNvPr id="7" name="Picture 6" descr="A white and grey object on a black background&#10;&#10;AI-generated content may be incorrect.">
            <a:extLst>
              <a:ext uri="{FF2B5EF4-FFF2-40B4-BE49-F238E27FC236}">
                <a16:creationId xmlns:a16="http://schemas.microsoft.com/office/drawing/2014/main" id="{DAA46C60-017B-DAC3-E04F-FEE137499833}"/>
              </a:ext>
            </a:extLst>
          </p:cNvPr>
          <p:cNvPicPr>
            <a:picLocks noChangeAspect="1"/>
          </p:cNvPicPr>
          <p:nvPr/>
        </p:nvPicPr>
        <p:blipFill>
          <a:blip r:embed="rId4"/>
          <a:srcRect l="40035" t="60106" r="40265" b="21586"/>
          <a:stretch>
            <a:fillRect/>
          </a:stretch>
        </p:blipFill>
        <p:spPr>
          <a:xfrm>
            <a:off x="4881966" y="4122548"/>
            <a:ext cx="2402237" cy="1255363"/>
          </a:xfrm>
          <a:prstGeom prst="rect">
            <a:avLst/>
          </a:prstGeom>
        </p:spPr>
      </p:pic>
      <p:sp>
        <p:nvSpPr>
          <p:cNvPr id="8" name="TextBox 7">
            <a:extLst>
              <a:ext uri="{FF2B5EF4-FFF2-40B4-BE49-F238E27FC236}">
                <a16:creationId xmlns:a16="http://schemas.microsoft.com/office/drawing/2014/main" id="{5D6CD182-5B8A-634D-B4E6-95E40D7E3506}"/>
              </a:ext>
            </a:extLst>
          </p:cNvPr>
          <p:cNvSpPr txBox="1"/>
          <p:nvPr/>
        </p:nvSpPr>
        <p:spPr>
          <a:xfrm>
            <a:off x="0" y="5753621"/>
            <a:ext cx="12191999" cy="871008"/>
          </a:xfrm>
          <a:prstGeom prst="rect">
            <a:avLst/>
          </a:prstGeom>
          <a:noFill/>
        </p:spPr>
        <p:txBody>
          <a:bodyPr wrap="square" rtlCol="0">
            <a:spAutoFit/>
          </a:bodyPr>
          <a:lstStyle/>
          <a:p>
            <a:pPr algn="ctr"/>
            <a:r>
              <a:rPr lang="en-GB" sz="2530" dirty="0">
                <a:latin typeface="Verdana" panose="020B0604030504040204" pitchFamily="34" charset="0"/>
                <a:ea typeface="Verdana" panose="020B0604030504040204" pitchFamily="34" charset="0"/>
                <a:cs typeface="Verdana" panose="020B0604030504040204" pitchFamily="34" charset="0"/>
              </a:rPr>
              <a:t>Use an AI voice assistant to tell you an interesting </a:t>
            </a:r>
          </a:p>
          <a:p>
            <a:pPr algn="ctr"/>
            <a:r>
              <a:rPr lang="en-GB" sz="2530" dirty="0">
                <a:latin typeface="Verdana" panose="020B0604030504040204" pitchFamily="34" charset="0"/>
                <a:ea typeface="Verdana" panose="020B0604030504040204" pitchFamily="34" charset="0"/>
                <a:cs typeface="Verdana" panose="020B0604030504040204" pitchFamily="34" charset="0"/>
              </a:rPr>
              <a:t>fact about your favourite animal</a:t>
            </a:r>
          </a:p>
        </p:txBody>
      </p:sp>
    </p:spTree>
    <p:extLst>
      <p:ext uri="{BB962C8B-B14F-4D97-AF65-F5344CB8AC3E}">
        <p14:creationId xmlns:p14="http://schemas.microsoft.com/office/powerpoint/2010/main" val="9100379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849891-6D60-87B6-ADFD-F3670145B72B}"/>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EDF918DD-B06D-DF2A-FF35-9F2E93420694}"/>
              </a:ext>
            </a:extLst>
          </p:cNvPr>
          <p:cNvPicPr>
            <a:picLocks noChangeAspect="1"/>
          </p:cNvPicPr>
          <p:nvPr/>
        </p:nvPicPr>
        <p:blipFill>
          <a:blip r:embed="rId2"/>
          <a:stretch>
            <a:fillRect/>
          </a:stretch>
        </p:blipFill>
        <p:spPr>
          <a:xfrm>
            <a:off x="0" y="1260"/>
            <a:ext cx="12193200" cy="6856154"/>
          </a:xfrm>
          <a:prstGeom prst="rect">
            <a:avLst/>
          </a:prstGeom>
        </p:spPr>
      </p:pic>
      <p:pic>
        <p:nvPicPr>
          <p:cNvPr id="5" name="Picture 4" descr="A screenshot of a video game&#10;&#10;AI-generated content may be incorrect.">
            <a:extLst>
              <a:ext uri="{FF2B5EF4-FFF2-40B4-BE49-F238E27FC236}">
                <a16:creationId xmlns:a16="http://schemas.microsoft.com/office/drawing/2014/main" id="{1DF2EDBC-7CD0-23EA-3502-1D7CC185135A}"/>
              </a:ext>
            </a:extLst>
          </p:cNvPr>
          <p:cNvPicPr>
            <a:picLocks noChangeAspect="1"/>
          </p:cNvPicPr>
          <p:nvPr/>
        </p:nvPicPr>
        <p:blipFill>
          <a:blip r:embed="rId3"/>
          <a:srcRect l="18813" t="18520" r="38221" b="58647"/>
          <a:stretch>
            <a:fillRect/>
          </a:stretch>
        </p:blipFill>
        <p:spPr>
          <a:xfrm>
            <a:off x="2293749" y="1270861"/>
            <a:ext cx="5238427" cy="1565328"/>
          </a:xfrm>
          <a:prstGeom prst="rect">
            <a:avLst/>
          </a:prstGeom>
        </p:spPr>
      </p:pic>
      <p:pic>
        <p:nvPicPr>
          <p:cNvPr id="6" name="Picture 5" descr="A screenshot of a video game&#10;&#10;AI-generated content may be incorrect.">
            <a:extLst>
              <a:ext uri="{FF2B5EF4-FFF2-40B4-BE49-F238E27FC236}">
                <a16:creationId xmlns:a16="http://schemas.microsoft.com/office/drawing/2014/main" id="{5C21211F-FD28-0046-8570-0D89F892E6FE}"/>
              </a:ext>
            </a:extLst>
          </p:cNvPr>
          <p:cNvPicPr>
            <a:picLocks noChangeAspect="1"/>
          </p:cNvPicPr>
          <p:nvPr/>
        </p:nvPicPr>
        <p:blipFill>
          <a:blip r:embed="rId3"/>
          <a:srcRect l="61779" t="41353" r="19026" b="35588"/>
          <a:stretch>
            <a:fillRect/>
          </a:stretch>
        </p:blipFill>
        <p:spPr>
          <a:xfrm>
            <a:off x="7532176" y="2836189"/>
            <a:ext cx="2340243" cy="1580827"/>
          </a:xfrm>
          <a:prstGeom prst="rect">
            <a:avLst/>
          </a:prstGeom>
        </p:spPr>
      </p:pic>
      <p:sp>
        <p:nvSpPr>
          <p:cNvPr id="9" name="TextBox 8">
            <a:extLst>
              <a:ext uri="{FF2B5EF4-FFF2-40B4-BE49-F238E27FC236}">
                <a16:creationId xmlns:a16="http://schemas.microsoft.com/office/drawing/2014/main" id="{DEA4A056-34D1-52CA-1DF4-EF84CE6FD41F}"/>
              </a:ext>
            </a:extLst>
          </p:cNvPr>
          <p:cNvSpPr txBox="1"/>
          <p:nvPr/>
        </p:nvSpPr>
        <p:spPr>
          <a:xfrm>
            <a:off x="0" y="5753621"/>
            <a:ext cx="12191999" cy="871008"/>
          </a:xfrm>
          <a:prstGeom prst="rect">
            <a:avLst/>
          </a:prstGeom>
          <a:noFill/>
        </p:spPr>
        <p:txBody>
          <a:bodyPr wrap="square" rtlCol="0">
            <a:spAutoFit/>
          </a:bodyPr>
          <a:lstStyle/>
          <a:p>
            <a:pPr algn="ctr"/>
            <a:r>
              <a:rPr lang="en-GB" sz="2530" dirty="0">
                <a:latin typeface="Verdana" panose="020B0604030504040204" pitchFamily="34" charset="0"/>
                <a:ea typeface="Verdana" panose="020B0604030504040204" pitchFamily="34" charset="0"/>
                <a:cs typeface="Verdana" panose="020B0604030504040204" pitchFamily="34" charset="0"/>
              </a:rPr>
              <a:t>Use AI to create a joke about one of your friends</a:t>
            </a:r>
            <a:br>
              <a:rPr lang="en-GB" sz="2530" dirty="0">
                <a:latin typeface="Verdana" panose="020B0604030504040204" pitchFamily="34" charset="0"/>
                <a:ea typeface="Verdana" panose="020B0604030504040204" pitchFamily="34" charset="0"/>
                <a:cs typeface="Verdana" panose="020B0604030504040204" pitchFamily="34" charset="0"/>
              </a:rPr>
            </a:br>
            <a:r>
              <a:rPr lang="en-GB" sz="2530" dirty="0">
                <a:latin typeface="Verdana" panose="020B0604030504040204" pitchFamily="34" charset="0"/>
                <a:ea typeface="Verdana" panose="020B0604030504040204" pitchFamily="34" charset="0"/>
                <a:cs typeface="Verdana" panose="020B0604030504040204" pitchFamily="34" charset="0"/>
              </a:rPr>
              <a:t>and then send it to them</a:t>
            </a:r>
          </a:p>
        </p:txBody>
      </p:sp>
    </p:spTree>
    <p:extLst>
      <p:ext uri="{BB962C8B-B14F-4D97-AF65-F5344CB8AC3E}">
        <p14:creationId xmlns:p14="http://schemas.microsoft.com/office/powerpoint/2010/main" val="92069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50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3E8225-FB8D-9423-8F45-5D2F67DB86BD}"/>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EC5822AD-95C8-4E3E-72DB-AC9AE18FEBF5}"/>
              </a:ext>
            </a:extLst>
          </p:cNvPr>
          <p:cNvPicPr>
            <a:picLocks noChangeAspect="1"/>
          </p:cNvPicPr>
          <p:nvPr/>
        </p:nvPicPr>
        <p:blipFill>
          <a:blip r:embed="rId2"/>
          <a:stretch>
            <a:fillRect/>
          </a:stretch>
        </p:blipFill>
        <p:spPr>
          <a:xfrm>
            <a:off x="0" y="1260"/>
            <a:ext cx="12193200" cy="6856154"/>
          </a:xfrm>
          <a:prstGeom prst="rect">
            <a:avLst/>
          </a:prstGeom>
        </p:spPr>
      </p:pic>
      <p:pic>
        <p:nvPicPr>
          <p:cNvPr id="5" name="Picture 4" descr="A screenshot of a computer&#10;&#10;AI-generated content may be incorrect.">
            <a:extLst>
              <a:ext uri="{FF2B5EF4-FFF2-40B4-BE49-F238E27FC236}">
                <a16:creationId xmlns:a16="http://schemas.microsoft.com/office/drawing/2014/main" id="{EFCED13B-35F7-5E24-4A1C-2F1C483BAAD3}"/>
              </a:ext>
            </a:extLst>
          </p:cNvPr>
          <p:cNvPicPr>
            <a:picLocks noChangeAspect="1"/>
          </p:cNvPicPr>
          <p:nvPr/>
        </p:nvPicPr>
        <p:blipFill>
          <a:blip r:embed="rId3"/>
          <a:srcRect l="18814" t="17615" r="56652" b="60230"/>
          <a:stretch>
            <a:fillRect/>
          </a:stretch>
        </p:blipFill>
        <p:spPr>
          <a:xfrm>
            <a:off x="2293749" y="1208868"/>
            <a:ext cx="2991174" cy="1518834"/>
          </a:xfrm>
          <a:prstGeom prst="rect">
            <a:avLst/>
          </a:prstGeom>
        </p:spPr>
      </p:pic>
      <p:pic>
        <p:nvPicPr>
          <p:cNvPr id="6" name="Picture 5" descr="A screenshot of a computer&#10;&#10;AI-generated content may be incorrect.">
            <a:extLst>
              <a:ext uri="{FF2B5EF4-FFF2-40B4-BE49-F238E27FC236}">
                <a16:creationId xmlns:a16="http://schemas.microsoft.com/office/drawing/2014/main" id="{B0DBA7CE-4BFC-2BE9-36AC-D293DE177573}"/>
              </a:ext>
            </a:extLst>
          </p:cNvPr>
          <p:cNvPicPr>
            <a:picLocks noChangeAspect="1"/>
          </p:cNvPicPr>
          <p:nvPr/>
        </p:nvPicPr>
        <p:blipFill>
          <a:blip r:embed="rId3"/>
          <a:srcRect l="38772" t="41579" r="18898" b="36266"/>
          <a:stretch>
            <a:fillRect/>
          </a:stretch>
        </p:blipFill>
        <p:spPr>
          <a:xfrm>
            <a:off x="4726983" y="2851688"/>
            <a:ext cx="5160935" cy="1518834"/>
          </a:xfrm>
          <a:prstGeom prst="rect">
            <a:avLst/>
          </a:prstGeom>
        </p:spPr>
      </p:pic>
      <p:sp>
        <p:nvSpPr>
          <p:cNvPr id="7" name="TextBox 6">
            <a:extLst>
              <a:ext uri="{FF2B5EF4-FFF2-40B4-BE49-F238E27FC236}">
                <a16:creationId xmlns:a16="http://schemas.microsoft.com/office/drawing/2014/main" id="{B739337D-2544-F1CE-04EF-94FD24C19E25}"/>
              </a:ext>
            </a:extLst>
          </p:cNvPr>
          <p:cNvSpPr txBox="1"/>
          <p:nvPr/>
        </p:nvSpPr>
        <p:spPr>
          <a:xfrm>
            <a:off x="-1199" y="5948588"/>
            <a:ext cx="12193199" cy="484748"/>
          </a:xfrm>
          <a:prstGeom prst="rect">
            <a:avLst/>
          </a:prstGeom>
          <a:noFill/>
        </p:spPr>
        <p:txBody>
          <a:bodyPr wrap="square" rtlCol="0">
            <a:spAutoFit/>
          </a:bodyPr>
          <a:lstStyle/>
          <a:p>
            <a:pPr algn="ctr"/>
            <a:r>
              <a:rPr lang="en-GB" sz="2530" dirty="0">
                <a:latin typeface="Verdana" panose="020B0604030504040204" pitchFamily="34" charset="0"/>
                <a:ea typeface="Verdana" panose="020B0604030504040204" pitchFamily="34" charset="0"/>
                <a:cs typeface="Verdana" panose="020B0604030504040204" pitchFamily="34" charset="0"/>
              </a:rPr>
              <a:t>Use AI to complete a homework activity</a:t>
            </a:r>
          </a:p>
        </p:txBody>
      </p:sp>
    </p:spTree>
    <p:extLst>
      <p:ext uri="{BB962C8B-B14F-4D97-AF65-F5344CB8AC3E}">
        <p14:creationId xmlns:p14="http://schemas.microsoft.com/office/powerpoint/2010/main" val="32600735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50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0BF351-B2D1-DE1A-C38F-98581D25D234}"/>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41970AF6-6A1E-C56D-E923-B3FDBE4879CE}"/>
              </a:ext>
            </a:extLst>
          </p:cNvPr>
          <p:cNvPicPr>
            <a:picLocks noChangeAspect="1"/>
          </p:cNvPicPr>
          <p:nvPr/>
        </p:nvPicPr>
        <p:blipFill>
          <a:blip r:embed="rId2"/>
          <a:stretch>
            <a:fillRect/>
          </a:stretch>
        </p:blipFill>
        <p:spPr>
          <a:xfrm>
            <a:off x="0" y="1260"/>
            <a:ext cx="12193200" cy="6856154"/>
          </a:xfrm>
          <a:prstGeom prst="rect">
            <a:avLst/>
          </a:prstGeom>
        </p:spPr>
      </p:pic>
      <p:pic>
        <p:nvPicPr>
          <p:cNvPr id="5" name="Picture 4">
            <a:extLst>
              <a:ext uri="{FF2B5EF4-FFF2-40B4-BE49-F238E27FC236}">
                <a16:creationId xmlns:a16="http://schemas.microsoft.com/office/drawing/2014/main" id="{7B718B65-A931-C197-FA04-A8255F3A5C8D}"/>
              </a:ext>
            </a:extLst>
          </p:cNvPr>
          <p:cNvPicPr>
            <a:picLocks noChangeAspect="1"/>
          </p:cNvPicPr>
          <p:nvPr/>
        </p:nvPicPr>
        <p:blipFill>
          <a:blip r:embed="rId3"/>
          <a:srcRect l="38390" t="10381" r="38474" b="45761"/>
          <a:stretch>
            <a:fillRect/>
          </a:stretch>
        </p:blipFill>
        <p:spPr>
          <a:xfrm>
            <a:off x="4680488" y="712922"/>
            <a:ext cx="2820692" cy="3006671"/>
          </a:xfrm>
          <a:prstGeom prst="rect">
            <a:avLst/>
          </a:prstGeom>
        </p:spPr>
      </p:pic>
      <p:pic>
        <p:nvPicPr>
          <p:cNvPr id="8" name="Picture 7" descr="A white and grey object on a black background&#10;&#10;AI-generated content may be incorrect.">
            <a:extLst>
              <a:ext uri="{FF2B5EF4-FFF2-40B4-BE49-F238E27FC236}">
                <a16:creationId xmlns:a16="http://schemas.microsoft.com/office/drawing/2014/main" id="{74173245-DFDB-4FF2-C940-DE01EA1EFABE}"/>
              </a:ext>
            </a:extLst>
          </p:cNvPr>
          <p:cNvPicPr>
            <a:picLocks noChangeAspect="1"/>
          </p:cNvPicPr>
          <p:nvPr/>
        </p:nvPicPr>
        <p:blipFill>
          <a:blip r:embed="rId4"/>
          <a:srcRect l="40035" t="60106" r="40265" b="21586"/>
          <a:stretch>
            <a:fillRect/>
          </a:stretch>
        </p:blipFill>
        <p:spPr>
          <a:xfrm>
            <a:off x="4881966" y="4122548"/>
            <a:ext cx="2402237" cy="1255363"/>
          </a:xfrm>
          <a:prstGeom prst="rect">
            <a:avLst/>
          </a:prstGeom>
        </p:spPr>
      </p:pic>
      <p:sp>
        <p:nvSpPr>
          <p:cNvPr id="9" name="TextBox 8">
            <a:extLst>
              <a:ext uri="{FF2B5EF4-FFF2-40B4-BE49-F238E27FC236}">
                <a16:creationId xmlns:a16="http://schemas.microsoft.com/office/drawing/2014/main" id="{5D81D571-B45F-818F-250D-F320A858A592}"/>
              </a:ext>
            </a:extLst>
          </p:cNvPr>
          <p:cNvSpPr txBox="1"/>
          <p:nvPr/>
        </p:nvSpPr>
        <p:spPr>
          <a:xfrm>
            <a:off x="0" y="5753621"/>
            <a:ext cx="12191999" cy="871008"/>
          </a:xfrm>
          <a:prstGeom prst="rect">
            <a:avLst/>
          </a:prstGeom>
          <a:noFill/>
        </p:spPr>
        <p:txBody>
          <a:bodyPr wrap="square" rtlCol="0">
            <a:spAutoFit/>
          </a:bodyPr>
          <a:lstStyle/>
          <a:p>
            <a:pPr algn="ctr"/>
            <a:r>
              <a:rPr lang="en-GB" sz="2530" dirty="0">
                <a:latin typeface="Verdana" panose="020B0604030504040204" pitchFamily="34" charset="0"/>
                <a:ea typeface="Verdana" panose="020B0604030504040204" pitchFamily="34" charset="0"/>
                <a:cs typeface="Verdana" panose="020B0604030504040204" pitchFamily="34" charset="0"/>
              </a:rPr>
              <a:t>Ask an AI voice assistant to tell you about a new game </a:t>
            </a:r>
          </a:p>
          <a:p>
            <a:pPr algn="ctr"/>
            <a:r>
              <a:rPr lang="en-GB" sz="2530" dirty="0">
                <a:latin typeface="Verdana" panose="020B0604030504040204" pitchFamily="34" charset="0"/>
                <a:ea typeface="Verdana" panose="020B0604030504040204" pitchFamily="34" charset="0"/>
                <a:cs typeface="Verdana" panose="020B0604030504040204" pitchFamily="34" charset="0"/>
              </a:rPr>
              <a:t>that is coming out soon that you really want to buy</a:t>
            </a:r>
          </a:p>
        </p:txBody>
      </p:sp>
    </p:spTree>
    <p:extLst>
      <p:ext uri="{BB962C8B-B14F-4D97-AF65-F5344CB8AC3E}">
        <p14:creationId xmlns:p14="http://schemas.microsoft.com/office/powerpoint/2010/main" val="26623763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967A1F-9722-F782-3498-7CA80182DC4D}"/>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27FCD16C-2660-520F-0EFE-F21A8423FF03}"/>
              </a:ext>
            </a:extLst>
          </p:cNvPr>
          <p:cNvPicPr>
            <a:picLocks noChangeAspect="1"/>
          </p:cNvPicPr>
          <p:nvPr/>
        </p:nvPicPr>
        <p:blipFill>
          <a:blip r:embed="rId2"/>
          <a:stretch>
            <a:fillRect/>
          </a:stretch>
        </p:blipFill>
        <p:spPr>
          <a:xfrm>
            <a:off x="0" y="1260"/>
            <a:ext cx="12193200" cy="6856154"/>
          </a:xfrm>
          <a:prstGeom prst="rect">
            <a:avLst/>
          </a:prstGeom>
        </p:spPr>
      </p:pic>
      <p:pic>
        <p:nvPicPr>
          <p:cNvPr id="5" name="Picture 4">
            <a:extLst>
              <a:ext uri="{FF2B5EF4-FFF2-40B4-BE49-F238E27FC236}">
                <a16:creationId xmlns:a16="http://schemas.microsoft.com/office/drawing/2014/main" id="{60F17ABF-B181-F96F-9F13-853EE748AD8A}"/>
              </a:ext>
            </a:extLst>
          </p:cNvPr>
          <p:cNvPicPr>
            <a:picLocks noChangeAspect="1"/>
          </p:cNvPicPr>
          <p:nvPr/>
        </p:nvPicPr>
        <p:blipFill>
          <a:blip r:embed="rId3"/>
          <a:srcRect l="18686" t="18293" r="38094" b="58422"/>
          <a:stretch>
            <a:fillRect/>
          </a:stretch>
        </p:blipFill>
        <p:spPr>
          <a:xfrm>
            <a:off x="2278250" y="1255363"/>
            <a:ext cx="5269425" cy="1596325"/>
          </a:xfrm>
          <a:prstGeom prst="rect">
            <a:avLst/>
          </a:prstGeom>
        </p:spPr>
      </p:pic>
      <p:pic>
        <p:nvPicPr>
          <p:cNvPr id="6" name="Picture 5">
            <a:extLst>
              <a:ext uri="{FF2B5EF4-FFF2-40B4-BE49-F238E27FC236}">
                <a16:creationId xmlns:a16="http://schemas.microsoft.com/office/drawing/2014/main" id="{9D9DC48E-DBB9-C761-4842-F246BA61C27C}"/>
              </a:ext>
            </a:extLst>
          </p:cNvPr>
          <p:cNvPicPr>
            <a:picLocks noChangeAspect="1"/>
          </p:cNvPicPr>
          <p:nvPr/>
        </p:nvPicPr>
        <p:blipFill>
          <a:blip r:embed="rId3"/>
          <a:srcRect l="61907" t="41579" r="19026" b="36040"/>
          <a:stretch>
            <a:fillRect/>
          </a:stretch>
        </p:blipFill>
        <p:spPr>
          <a:xfrm>
            <a:off x="7547675" y="2851688"/>
            <a:ext cx="2324743" cy="1534331"/>
          </a:xfrm>
          <a:prstGeom prst="rect">
            <a:avLst/>
          </a:prstGeom>
        </p:spPr>
      </p:pic>
      <p:sp>
        <p:nvSpPr>
          <p:cNvPr id="7" name="TextBox 6">
            <a:extLst>
              <a:ext uri="{FF2B5EF4-FFF2-40B4-BE49-F238E27FC236}">
                <a16:creationId xmlns:a16="http://schemas.microsoft.com/office/drawing/2014/main" id="{78BA3467-DE58-BA22-ECFF-9AA67147E9AD}"/>
              </a:ext>
            </a:extLst>
          </p:cNvPr>
          <p:cNvSpPr txBox="1"/>
          <p:nvPr/>
        </p:nvSpPr>
        <p:spPr>
          <a:xfrm>
            <a:off x="0" y="5753621"/>
            <a:ext cx="12191999" cy="871008"/>
          </a:xfrm>
          <a:prstGeom prst="rect">
            <a:avLst/>
          </a:prstGeom>
          <a:noFill/>
        </p:spPr>
        <p:txBody>
          <a:bodyPr wrap="square" rtlCol="0">
            <a:spAutoFit/>
          </a:bodyPr>
          <a:lstStyle/>
          <a:p>
            <a:pPr algn="ctr"/>
            <a:r>
              <a:rPr lang="en-GB" sz="2530" dirty="0">
                <a:latin typeface="Verdana" panose="020B0604030504040204" pitchFamily="34" charset="0"/>
                <a:ea typeface="Verdana" panose="020B0604030504040204" pitchFamily="34" charset="0"/>
                <a:cs typeface="Verdana" panose="020B0604030504040204" pitchFamily="34" charset="0"/>
              </a:rPr>
              <a:t>Ask AI to create a fake news story for you and </a:t>
            </a:r>
          </a:p>
          <a:p>
            <a:pPr algn="ctr"/>
            <a:r>
              <a:rPr lang="en-GB" sz="2530" dirty="0">
                <a:latin typeface="Verdana" panose="020B0604030504040204" pitchFamily="34" charset="0"/>
                <a:ea typeface="Verdana" panose="020B0604030504040204" pitchFamily="34" charset="0"/>
                <a:cs typeface="Verdana" panose="020B0604030504040204" pitchFamily="34" charset="0"/>
              </a:rPr>
              <a:t>then show it to your friend, telling them that it is real</a:t>
            </a:r>
          </a:p>
        </p:txBody>
      </p:sp>
    </p:spTree>
    <p:extLst>
      <p:ext uri="{BB962C8B-B14F-4D97-AF65-F5344CB8AC3E}">
        <p14:creationId xmlns:p14="http://schemas.microsoft.com/office/powerpoint/2010/main" val="26145112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50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d8d6a8a1-ef15-479a-8341-3430bcbf56bb">
      <Terms xmlns="http://schemas.microsoft.com/office/infopath/2007/PartnerControls"/>
    </lcf76f155ced4ddcb4097134ff3c332f>
    <TaxCatchAll xmlns="d1f14c83-4bde-4bd9-8121-e9caedc9b22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57B356AA1146A4783D3EAA2E27AD3EC" ma:contentTypeVersion="11" ma:contentTypeDescription="Create a new document." ma:contentTypeScope="" ma:versionID="1beaa42479bd7214c5d760b5c5beac6c">
  <xsd:schema xmlns:xsd="http://www.w3.org/2001/XMLSchema" xmlns:xs="http://www.w3.org/2001/XMLSchema" xmlns:p="http://schemas.microsoft.com/office/2006/metadata/properties" xmlns:ns2="d8d6a8a1-ef15-479a-8341-3430bcbf56bb" xmlns:ns3="d1f14c83-4bde-4bd9-8121-e9caedc9b223" targetNamespace="http://schemas.microsoft.com/office/2006/metadata/properties" ma:root="true" ma:fieldsID="a5b3a00d3f826cca4c9f261e2a28d413" ns2:_="" ns3:_="">
    <xsd:import namespace="d8d6a8a1-ef15-479a-8341-3430bcbf56bb"/>
    <xsd:import namespace="d1f14c83-4bde-4bd9-8121-e9caedc9b22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GenerationTime" minOccurs="0"/>
                <xsd:element ref="ns2:MediaServiceEventHashCode" minOccurs="0"/>
                <xsd:element ref="ns2:MediaLengthInSeconds" minOccurs="0"/>
                <xsd:element ref="ns2:MediaServiceDateTaken"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8d6a8a1-ef15-479a-8341-3430bcbf56b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16a201c1-2bfc-40f7-b8bd-890bf0540e44"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1f14c83-4bde-4bd9-8121-e9caedc9b223"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39be3bdc-d9b0-4005-abc1-162eed8bf820}" ma:internalName="TaxCatchAll" ma:showField="CatchAllData" ma:web="d1f14c83-4bde-4bd9-8121-e9caedc9b22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5500AAF-2EBC-4CF7-A6CC-882AB59A0031}">
  <ds:schemaRefs>
    <ds:schemaRef ds:uri="http://schemas.microsoft.com/office/2006/metadata/properties"/>
    <ds:schemaRef ds:uri="http://schemas.microsoft.com/office/infopath/2007/PartnerControls"/>
    <ds:schemaRef ds:uri="d8d6a8a1-ef15-479a-8341-3430bcbf56bb"/>
    <ds:schemaRef ds:uri="d1f14c83-4bde-4bd9-8121-e9caedc9b223"/>
  </ds:schemaRefs>
</ds:datastoreItem>
</file>

<file path=customXml/itemProps2.xml><?xml version="1.0" encoding="utf-8"?>
<ds:datastoreItem xmlns:ds="http://schemas.openxmlformats.org/officeDocument/2006/customXml" ds:itemID="{B61A7E0C-B8F6-47CA-BBA3-07E7B3AE11BA}">
  <ds:schemaRefs>
    <ds:schemaRef ds:uri="http://schemas.microsoft.com/sharepoint/v3/contenttype/forms"/>
  </ds:schemaRefs>
</ds:datastoreItem>
</file>

<file path=customXml/itemProps3.xml><?xml version="1.0" encoding="utf-8"?>
<ds:datastoreItem xmlns:ds="http://schemas.openxmlformats.org/officeDocument/2006/customXml" ds:itemID="{6549CDAB-F7CD-4704-8ABC-2C146479F3A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8d6a8a1-ef15-479a-8341-3430bcbf56bb"/>
    <ds:schemaRef ds:uri="d1f14c83-4bde-4bd9-8121-e9caedc9b22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750</TotalTime>
  <Words>1127</Words>
  <Application>Microsoft Office PowerPoint</Application>
  <PresentationFormat>Widescreen</PresentationFormat>
  <Paragraphs>110</Paragraphs>
  <Slides>37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37</vt:i4>
      </vt:variant>
    </vt:vector>
  </HeadingPairs>
  <TitlesOfParts>
    <vt:vector size="42" baseType="lpstr">
      <vt:lpstr>Aptos</vt:lpstr>
      <vt:lpstr>Aptos Display</vt:lpstr>
      <vt:lpstr>Arial</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Delmozene Morris-Ley</dc:creator>
  <cp:lastModifiedBy>Amy Lockwood</cp:lastModifiedBy>
  <cp:revision>13</cp:revision>
  <dcterms:created xsi:type="dcterms:W3CDTF">2025-09-30T17:15:09Z</dcterms:created>
  <dcterms:modified xsi:type="dcterms:W3CDTF">2025-11-07T10:16:17Z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0x010100C57B356AA1146A4783D3EAA2E27AD3EC</vt:lpwstr>
  </property>
  <property fmtid="{D5CDD505-2E9C-101B-9397-08002B2CF9AE}" pid="3" name="MediaServiceImageTags">
    <vt:lpwstr/>
  </property>
</Properties>
</file>